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459363" cy="42808525"/>
  <p:notesSz cx="9942513" cy="14371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  <a:srgbClr val="FFFFCC"/>
    <a:srgbClr val="FFCC99"/>
    <a:srgbClr val="FF0000"/>
    <a:srgbClr val="FF0066"/>
    <a:srgbClr val="008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993" autoAdjust="0"/>
    <p:restoredTop sz="96154" autoAdjust="0"/>
  </p:normalViewPr>
  <p:slideViewPr>
    <p:cSldViewPr>
      <p:cViewPr>
        <p:scale>
          <a:sx n="33" d="100"/>
          <a:sy n="33" d="100"/>
        </p:scale>
        <p:origin x="-474" y="-138"/>
      </p:cViewPr>
      <p:guideLst>
        <p:guide orient="horz" pos="13483"/>
        <p:guide pos="9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1006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531" tIns="66266" rIns="132531" bIns="66266" numCol="1" anchor="t" anchorCtr="0" compatLnSpc="1">
            <a:prstTxWarp prst="textNoShape">
              <a:avLst/>
            </a:prstTxWarp>
          </a:bodyPr>
          <a:lstStyle>
            <a:lvl1pPr defTabSz="1282700">
              <a:defRPr sz="1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5630863" y="0"/>
            <a:ext cx="4310062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531" tIns="66266" rIns="132531" bIns="66266" numCol="1" anchor="t" anchorCtr="0" compatLnSpc="1">
            <a:prstTxWarp prst="textNoShape">
              <a:avLst/>
            </a:prstTxWarp>
          </a:bodyPr>
          <a:lstStyle>
            <a:lvl1pPr algn="r" defTabSz="1282700">
              <a:defRPr sz="1900"/>
            </a:lvl1pPr>
          </a:lstStyle>
          <a:p>
            <a:pPr>
              <a:defRPr/>
            </a:pPr>
            <a:fld id="{312EEB1E-3DB6-4310-9309-2FEC9C80EADB}" type="datetimeFigureOut">
              <a:rPr lang="fr-FR"/>
              <a:pPr>
                <a:defRPr/>
              </a:pPr>
              <a:t>11/10/2013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13650913"/>
            <a:ext cx="43100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531" tIns="66266" rIns="132531" bIns="66266" numCol="1" anchor="b" anchorCtr="0" compatLnSpc="1">
            <a:prstTxWarp prst="textNoShape">
              <a:avLst/>
            </a:prstTxWarp>
          </a:bodyPr>
          <a:lstStyle>
            <a:lvl1pPr defTabSz="1282700">
              <a:defRPr sz="1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5630863" y="13650913"/>
            <a:ext cx="43100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531" tIns="66266" rIns="132531" bIns="66266" numCol="1" anchor="b" anchorCtr="0" compatLnSpc="1">
            <a:prstTxWarp prst="textNoShape">
              <a:avLst/>
            </a:prstTxWarp>
          </a:bodyPr>
          <a:lstStyle>
            <a:lvl1pPr algn="r" defTabSz="1282700">
              <a:defRPr sz="1900"/>
            </a:lvl1pPr>
          </a:lstStyle>
          <a:p>
            <a:pPr>
              <a:defRPr/>
            </a:pPr>
            <a:fld id="{35870673-8341-47B3-9D83-FC4CFFFBB3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1006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531" tIns="66266" rIns="132531" bIns="66266" numCol="1" anchor="t" anchorCtr="0" compatLnSpc="1">
            <a:prstTxWarp prst="textNoShape">
              <a:avLst/>
            </a:prstTxWarp>
          </a:bodyPr>
          <a:lstStyle>
            <a:lvl1pPr defTabSz="1282700">
              <a:defRPr sz="1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5630863" y="0"/>
            <a:ext cx="4310062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531" tIns="66266" rIns="132531" bIns="66266" numCol="1" anchor="t" anchorCtr="0" compatLnSpc="1">
            <a:prstTxWarp prst="textNoShape">
              <a:avLst/>
            </a:prstTxWarp>
          </a:bodyPr>
          <a:lstStyle>
            <a:lvl1pPr algn="r" defTabSz="1282700">
              <a:defRPr sz="1900"/>
            </a:lvl1pPr>
          </a:lstStyle>
          <a:p>
            <a:pPr>
              <a:defRPr/>
            </a:pPr>
            <a:fld id="{6C0EF0C1-6FFC-49CC-B69D-597DA9A0DF9F}" type="datetimeFigureOut">
              <a:rPr lang="fr-FR"/>
              <a:pPr>
                <a:defRPr/>
              </a:pPr>
              <a:t>11/10/2013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55938" y="1077913"/>
            <a:ext cx="3833812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32" tIns="47216" rIns="94432" bIns="47216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993775" y="6826250"/>
            <a:ext cx="7954963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531" tIns="66266" rIns="132531" bIns="662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13650913"/>
            <a:ext cx="43100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531" tIns="66266" rIns="132531" bIns="66266" numCol="1" anchor="b" anchorCtr="0" compatLnSpc="1">
            <a:prstTxWarp prst="textNoShape">
              <a:avLst/>
            </a:prstTxWarp>
          </a:bodyPr>
          <a:lstStyle>
            <a:lvl1pPr defTabSz="1282700">
              <a:defRPr sz="1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5630863" y="13650913"/>
            <a:ext cx="43100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531" tIns="66266" rIns="132531" bIns="66266" numCol="1" anchor="b" anchorCtr="0" compatLnSpc="1">
            <a:prstTxWarp prst="textNoShape">
              <a:avLst/>
            </a:prstTxWarp>
          </a:bodyPr>
          <a:lstStyle>
            <a:lvl1pPr algn="r" defTabSz="1282700">
              <a:defRPr sz="1900"/>
            </a:lvl1pPr>
          </a:lstStyle>
          <a:p>
            <a:pPr>
              <a:defRPr/>
            </a:pPr>
            <a:fld id="{EEC9BA24-C368-4E18-B0E6-DB0E29D483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CB0C4-F801-4746-86D8-B6DABE393F94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4413" y="13298488"/>
            <a:ext cx="25890537" cy="91757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68825" y="24258588"/>
            <a:ext cx="21321713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68915-A75F-4C9C-9C34-5774EE16E8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ED9F1-B804-40B3-8551-26F3CAA77A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2085300" y="1714500"/>
            <a:ext cx="6853238" cy="3652361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0825" y="1714500"/>
            <a:ext cx="20412075" cy="3652361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B06F0-DF0C-427D-863F-5747B717CB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5531C-E73F-4392-9EFD-B0F00E8F55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06650" y="27508200"/>
            <a:ext cx="25890538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06650" y="18143538"/>
            <a:ext cx="25890538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FE208-4A97-42FC-B11B-F92662A9CA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20825" y="9990138"/>
            <a:ext cx="13631863" cy="2824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05088" y="9990138"/>
            <a:ext cx="13633450" cy="2824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75E2E-C60C-4B71-9AB9-13D4594539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2413" y="1714500"/>
            <a:ext cx="27414537" cy="71342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2413" y="9582150"/>
            <a:ext cx="13458825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2413" y="13576300"/>
            <a:ext cx="13458825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473363" y="9582150"/>
            <a:ext cx="13463587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473363" y="13576300"/>
            <a:ext cx="13463587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2945-1232-460E-B243-EDA5D72E2B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95ABE-2A02-4B97-AD59-F7237A02B4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576F4-2844-430E-BA6D-920778E2BE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2413" y="1704975"/>
            <a:ext cx="10021887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09425" y="1704975"/>
            <a:ext cx="17027525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22413" y="8958263"/>
            <a:ext cx="10021887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07C9A-2BD9-4193-B514-34D48B53F1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0588" y="29965650"/>
            <a:ext cx="1827530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70588" y="3824288"/>
            <a:ext cx="1827530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70588" y="33504188"/>
            <a:ext cx="1827530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588B2-E1E3-4D76-9A1E-29266D8FC4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0825" y="1714500"/>
            <a:ext cx="27417713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8664" tIns="209332" rIns="418664" bIns="2093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0825" y="9990138"/>
            <a:ext cx="27417713" cy="282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8664" tIns="209332" rIns="418664" bIns="2093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0825" y="38981063"/>
            <a:ext cx="7112000" cy="297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8664" tIns="209332" rIns="418664" bIns="209332" numCol="1" anchor="t" anchorCtr="0" compatLnSpc="1">
            <a:prstTxWarp prst="textNoShape">
              <a:avLst/>
            </a:prstTxWarp>
          </a:bodyPr>
          <a:lstStyle>
            <a:lvl1pPr>
              <a:defRPr sz="65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04475" y="38981063"/>
            <a:ext cx="9650413" cy="297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8664" tIns="209332" rIns="418664" bIns="209332" numCol="1" anchor="t" anchorCtr="0" compatLnSpc="1">
            <a:prstTxWarp prst="textNoShape">
              <a:avLst/>
            </a:prstTxWarp>
          </a:bodyPr>
          <a:lstStyle>
            <a:lvl1pPr algn="ctr">
              <a:defRPr sz="65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826538" y="38981063"/>
            <a:ext cx="7112000" cy="297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8664" tIns="209332" rIns="418664" bIns="209332" numCol="1" anchor="t" anchorCtr="0" compatLnSpc="1">
            <a:prstTxWarp prst="textNoShape">
              <a:avLst/>
            </a:prstTxWarp>
          </a:bodyPr>
          <a:lstStyle>
            <a:lvl1pPr algn="r">
              <a:defRPr sz="6500">
                <a:cs typeface="+mn-cs"/>
              </a:defRPr>
            </a:lvl1pPr>
          </a:lstStyle>
          <a:p>
            <a:pPr>
              <a:defRPr/>
            </a:pPr>
            <a:fld id="{1B520CB8-4376-4E96-BB47-F7AB2CA16A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84650" rtl="0" eaLnBrk="0" fontAlgn="base" hangingPunct="0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84650" rtl="0" eaLnBrk="0" fontAlgn="base" hangingPunct="0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Arial" charset="0"/>
        </a:defRPr>
      </a:lvl2pPr>
      <a:lvl3pPr algn="ctr" defTabSz="4184650" rtl="0" eaLnBrk="0" fontAlgn="base" hangingPunct="0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Arial" charset="0"/>
        </a:defRPr>
      </a:lvl3pPr>
      <a:lvl4pPr algn="ctr" defTabSz="4184650" rtl="0" eaLnBrk="0" fontAlgn="base" hangingPunct="0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Arial" charset="0"/>
        </a:defRPr>
      </a:lvl4pPr>
      <a:lvl5pPr algn="ctr" defTabSz="4184650" rtl="0" eaLnBrk="0" fontAlgn="base" hangingPunct="0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Arial" charset="0"/>
        </a:defRPr>
      </a:lvl5pPr>
      <a:lvl6pPr marL="457200" algn="ctr" defTabSz="4184650" rtl="0" fontAlgn="base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Arial" charset="0"/>
        </a:defRPr>
      </a:lvl6pPr>
      <a:lvl7pPr marL="914400" algn="ctr" defTabSz="4184650" rtl="0" fontAlgn="base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Arial" charset="0"/>
        </a:defRPr>
      </a:lvl7pPr>
      <a:lvl8pPr marL="1371600" algn="ctr" defTabSz="4184650" rtl="0" fontAlgn="base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Arial" charset="0"/>
        </a:defRPr>
      </a:lvl8pPr>
      <a:lvl9pPr marL="1828800" algn="ctr" defTabSz="4184650" rtl="0" fontAlgn="base">
        <a:spcBef>
          <a:spcPct val="0"/>
        </a:spcBef>
        <a:spcAft>
          <a:spcPct val="0"/>
        </a:spcAft>
        <a:defRPr sz="20300">
          <a:solidFill>
            <a:schemeClr val="tx2"/>
          </a:solidFill>
          <a:latin typeface="Arial" charset="0"/>
        </a:defRPr>
      </a:lvl9pPr>
    </p:titleStyle>
    <p:bodyStyle>
      <a:lvl1pPr marL="1568450" indent="-1568450" algn="l" defTabSz="4184650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00425" indent="-1308100" algn="l" defTabSz="4184650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33988" indent="-1049338" algn="l" defTabSz="4184650" rtl="0" eaLnBrk="0" fontAlgn="base" hangingPunct="0">
        <a:spcBef>
          <a:spcPct val="20000"/>
        </a:spcBef>
        <a:spcAft>
          <a:spcPct val="0"/>
        </a:spcAft>
        <a:buChar char="•"/>
        <a:defRPr sz="11100">
          <a:solidFill>
            <a:schemeClr val="tx1"/>
          </a:solidFill>
          <a:latin typeface="+mn-lt"/>
        </a:defRPr>
      </a:lvl3pPr>
      <a:lvl4pPr marL="7326313" indent="-1044575" algn="l" defTabSz="4184650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18638" indent="-1044575" algn="l" defTabSz="4184650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75838" indent="-1044575" algn="l" defTabSz="4184650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33038" indent="-1044575" algn="l" defTabSz="4184650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790238" indent="-1044575" algn="l" defTabSz="4184650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47438" indent="-1044575" algn="l" defTabSz="4184650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png"/><Relationship Id="rId1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8.png"/><Relationship Id="rId7" Type="http://schemas.openxmlformats.org/officeDocument/2006/relationships/image" Target="../media/image8.png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png"/><Relationship Id="rId20" Type="http://schemas.openxmlformats.org/officeDocument/2006/relationships/image" Target="../media/image17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oleObject" Target="../embeddings/oleObject3.bin"/><Relationship Id="rId10" Type="http://schemas.openxmlformats.org/officeDocument/2006/relationships/image" Target="../media/image11.jpeg"/><Relationship Id="rId19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AutoShape 241"/>
          <p:cNvSpPr>
            <a:spLocks noChangeArrowheads="1"/>
          </p:cNvSpPr>
          <p:nvPr/>
        </p:nvSpPr>
        <p:spPr bwMode="auto">
          <a:xfrm rot="188333">
            <a:off x="22496463" y="21877338"/>
            <a:ext cx="6985000" cy="982662"/>
          </a:xfrm>
          <a:prstGeom prst="irregularSeal2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63" name="AutoShape 240"/>
          <p:cNvSpPr>
            <a:spLocks noChangeArrowheads="1"/>
          </p:cNvSpPr>
          <p:nvPr/>
        </p:nvSpPr>
        <p:spPr bwMode="auto">
          <a:xfrm rot="285159">
            <a:off x="23294975" y="26344563"/>
            <a:ext cx="5457825" cy="982662"/>
          </a:xfrm>
          <a:prstGeom prst="irregularSeal2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1164" name="Picture 146"/>
          <p:cNvPicPr>
            <a:picLocks noChangeAspect="1" noChangeArrowheads="1"/>
          </p:cNvPicPr>
          <p:nvPr/>
        </p:nvPicPr>
        <p:blipFill>
          <a:blip r:embed="rId4">
            <a:lum bright="-6000" contrast="10000"/>
          </a:blip>
          <a:srcRect/>
          <a:stretch>
            <a:fillRect/>
          </a:stretch>
        </p:blipFill>
        <p:spPr bwMode="auto">
          <a:xfrm>
            <a:off x="10261600" y="34380488"/>
            <a:ext cx="9188450" cy="785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5" name="Picture 143"/>
          <p:cNvPicPr>
            <a:picLocks noChangeAspect="1" noChangeArrowheads="1"/>
          </p:cNvPicPr>
          <p:nvPr/>
        </p:nvPicPr>
        <p:blipFill>
          <a:blip r:embed="rId5">
            <a:lum bright="-6000" contrast="10000"/>
          </a:blip>
          <a:srcRect/>
          <a:stretch>
            <a:fillRect/>
          </a:stretch>
        </p:blipFill>
        <p:spPr bwMode="auto">
          <a:xfrm>
            <a:off x="323850" y="34385250"/>
            <a:ext cx="9361488" cy="790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6" name="Picture 141"/>
          <p:cNvPicPr>
            <a:picLocks noChangeAspect="1" noChangeArrowheads="1"/>
          </p:cNvPicPr>
          <p:nvPr/>
        </p:nvPicPr>
        <p:blipFill>
          <a:blip r:embed="rId6">
            <a:lum bright="-6000" contrast="10000"/>
          </a:blip>
          <a:srcRect/>
          <a:stretch>
            <a:fillRect/>
          </a:stretch>
        </p:blipFill>
        <p:spPr bwMode="auto">
          <a:xfrm>
            <a:off x="24231600" y="27795538"/>
            <a:ext cx="599916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7" name="Picture 13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581313" y="5749925"/>
            <a:ext cx="14390687" cy="919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8" name="Picture 6" descr="logocaeu_4_400_trans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006050" y="449263"/>
            <a:ext cx="68405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9" name="AutoShape 9"/>
          <p:cNvSpPr>
            <a:spLocks noChangeArrowheads="1"/>
          </p:cNvSpPr>
          <p:nvPr/>
        </p:nvSpPr>
        <p:spPr bwMode="auto">
          <a:xfrm>
            <a:off x="3421063" y="377825"/>
            <a:ext cx="18937287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339966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/>
              <a:t>A two-mode range meter for nanometric accuracy                                   (</a:t>
            </a:r>
            <a:r>
              <a:rPr lang="en-US" sz="4800" b="1" i="1"/>
              <a:t>&amp; picometric resolution</a:t>
            </a:r>
            <a:r>
              <a:rPr lang="en-US" sz="4800" b="1"/>
              <a:t>) long distance measurements in space</a:t>
            </a:r>
          </a:p>
        </p:txBody>
      </p:sp>
      <p:sp>
        <p:nvSpPr>
          <p:cNvPr id="1170" name="Text Box 74"/>
          <p:cNvSpPr txBox="1">
            <a:spLocks noChangeArrowheads="1"/>
          </p:cNvSpPr>
          <p:nvPr/>
        </p:nvSpPr>
        <p:spPr bwMode="auto">
          <a:xfrm>
            <a:off x="5292725" y="2754313"/>
            <a:ext cx="162687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D. H. Phung</a:t>
            </a:r>
            <a:r>
              <a:rPr lang="en-US" sz="2800" b="1" baseline="30000"/>
              <a:t>1</a:t>
            </a:r>
            <a:r>
              <a:rPr lang="en-US" sz="2800" b="1"/>
              <a:t>, C. Courde</a:t>
            </a:r>
            <a:r>
              <a:rPr lang="en-US" sz="2800" b="1" baseline="30000"/>
              <a:t>1</a:t>
            </a:r>
            <a:r>
              <a:rPr lang="en-US" sz="2800" b="1"/>
              <a:t>, A.Brillet</a:t>
            </a:r>
            <a:r>
              <a:rPr lang="en-US" sz="2800" b="1" baseline="30000"/>
              <a:t>1</a:t>
            </a:r>
            <a:r>
              <a:rPr lang="en-US" sz="2800" b="1"/>
              <a:t>, C.Alexandre</a:t>
            </a:r>
            <a:r>
              <a:rPr lang="en-US" sz="2800" b="1" baseline="30000"/>
              <a:t>2</a:t>
            </a:r>
            <a:r>
              <a:rPr lang="en-US" sz="2800" b="1"/>
              <a:t>, M. Lintz</a:t>
            </a:r>
            <a:r>
              <a:rPr lang="en-US" sz="2800" b="1" baseline="30000"/>
              <a:t>1</a:t>
            </a:r>
            <a:r>
              <a:rPr lang="en-US" sz="2000" b="1"/>
              <a:t> </a:t>
            </a:r>
            <a:r>
              <a:rPr lang="en-US" sz="2400" b="1"/>
              <a:t>(</a:t>
            </a:r>
            <a:r>
              <a:rPr lang="en-US" sz="2400" b="1" i="1"/>
              <a:t>michel.lintz@oca.eu</a:t>
            </a:r>
            <a:r>
              <a:rPr lang="en-US" sz="2400" b="1"/>
              <a:t>)</a:t>
            </a:r>
            <a:r>
              <a:rPr lang="en-US" sz="2800" b="1"/>
              <a:t>, </a:t>
            </a:r>
          </a:p>
          <a:p>
            <a:pPr algn="ctr"/>
            <a:r>
              <a:rPr lang="en-US" sz="2800" i="1" baseline="30000"/>
              <a:t>1</a:t>
            </a:r>
            <a:r>
              <a:rPr lang="en-US" sz="2800" i="1"/>
              <a:t>ARTEMIS, Observatoire de la Côte d'Azur, Nice, France</a:t>
            </a:r>
          </a:p>
          <a:p>
            <a:pPr algn="ctr"/>
            <a:r>
              <a:rPr lang="en-US" sz="2800" i="1" baseline="30000"/>
              <a:t>2</a:t>
            </a:r>
            <a:r>
              <a:rPr lang="en-US" sz="2800" i="1"/>
              <a:t>Laboratoire CEDRIC-LAETITIA , CNAM, 292 rue Saint Martin, 75141 Paris, France</a:t>
            </a:r>
          </a:p>
          <a:p>
            <a:pPr algn="ctr"/>
            <a:r>
              <a:rPr lang="en-US" sz="2800" i="1" u="sng"/>
              <a:t>Iliade Collab. with</a:t>
            </a:r>
            <a:r>
              <a:rPr lang="en-US" sz="2800" i="1"/>
              <a:t> Etienne Samain (GéoAzur, OCA) and Stéphane Pitois (ICB, Univ. Dijon)</a:t>
            </a:r>
          </a:p>
          <a:p>
            <a:pPr algn="ctr"/>
            <a:r>
              <a:rPr lang="en-US" sz="2800" i="1" u="sng"/>
              <a:t>Funding:</a:t>
            </a:r>
            <a:r>
              <a:rPr lang="en-US" sz="2800" i="1"/>
              <a:t> ANR (grant ANR-07-BLAN-0309-01) and CNES</a:t>
            </a:r>
          </a:p>
        </p:txBody>
      </p:sp>
      <p:pic>
        <p:nvPicPr>
          <p:cNvPr id="1171" name="Image 78" descr="UNSA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1325" y="2830513"/>
            <a:ext cx="47974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2" name="Image 79" descr="CNRSfilaire-grand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8450" y="258763"/>
            <a:ext cx="19288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3" name="Rectangle 76"/>
          <p:cNvSpPr>
            <a:spLocks noChangeArrowheads="1"/>
          </p:cNvSpPr>
          <p:nvPr/>
        </p:nvSpPr>
        <p:spPr bwMode="auto">
          <a:xfrm>
            <a:off x="195263" y="5492750"/>
            <a:ext cx="14746287" cy="280670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4" name="Text Box 20"/>
          <p:cNvSpPr txBox="1">
            <a:spLocks noChangeArrowheads="1"/>
          </p:cNvSpPr>
          <p:nvPr/>
        </p:nvSpPr>
        <p:spPr bwMode="auto">
          <a:xfrm>
            <a:off x="179388" y="5300663"/>
            <a:ext cx="14595475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endParaRPr lang="en-US" sz="800"/>
          </a:p>
          <a:p>
            <a:pPr>
              <a:spcAft>
                <a:spcPts val="1800"/>
              </a:spcAft>
            </a:pPr>
            <a:r>
              <a:rPr lang="en-US" sz="800"/>
              <a:t>	</a:t>
            </a:r>
            <a:r>
              <a:rPr lang="en-US" sz="1900"/>
              <a:t> </a:t>
            </a:r>
            <a:r>
              <a:rPr lang="en-US" sz="3100"/>
              <a:t>	         - A two-mode beam probes the reference </a:t>
            </a:r>
            <a:r>
              <a:rPr lang="en-US" sz="3100" b="1"/>
              <a:t>and</a:t>
            </a:r>
            <a:r>
              <a:rPr lang="en-US" sz="3100"/>
              <a:t> measurement paths</a:t>
            </a:r>
          </a:p>
          <a:p>
            <a:pPr>
              <a:spcAft>
                <a:spcPts val="1800"/>
              </a:spcAft>
            </a:pPr>
            <a:r>
              <a:rPr lang="en-US" sz="3100"/>
              <a:t>			- Interference signal provides cm- </a:t>
            </a:r>
            <a:r>
              <a:rPr lang="en-US" sz="3100" b="1"/>
              <a:t>and</a:t>
            </a:r>
            <a:r>
              <a:rPr lang="en-US" sz="3100"/>
              <a:t> µm-scale measurements</a:t>
            </a:r>
          </a:p>
          <a:p>
            <a:pPr>
              <a:spcAft>
                <a:spcPts val="1800"/>
              </a:spcAft>
            </a:pPr>
            <a:r>
              <a:rPr lang="en-US" sz="3100"/>
              <a:t>			- </a:t>
            </a:r>
            <a:r>
              <a:rPr lang="en-US" sz="3100" b="1"/>
              <a:t>absolute distance</a:t>
            </a:r>
            <a:r>
              <a:rPr lang="en-US" sz="3100"/>
              <a:t> information from time-of-flight measurements</a:t>
            </a:r>
          </a:p>
          <a:p>
            <a:pPr>
              <a:spcAft>
                <a:spcPts val="1800"/>
              </a:spcAft>
            </a:pPr>
            <a:r>
              <a:rPr lang="en-US" sz="3100"/>
              <a:t>			- </a:t>
            </a:r>
            <a:r>
              <a:rPr lang="en-US" sz="3100" b="1"/>
              <a:t>sub-nm</a:t>
            </a:r>
            <a:r>
              <a:rPr lang="en-US" sz="3100"/>
              <a:t> precision expected. 0.3nm resolution over 135µs</a:t>
            </a:r>
          </a:p>
        </p:txBody>
      </p:sp>
      <p:sp>
        <p:nvSpPr>
          <p:cNvPr id="1175" name="Rectangle 57"/>
          <p:cNvSpPr>
            <a:spLocks noChangeArrowheads="1"/>
          </p:cNvSpPr>
          <p:nvPr/>
        </p:nvSpPr>
        <p:spPr bwMode="auto">
          <a:xfrm>
            <a:off x="0" y="-677863"/>
            <a:ext cx="184150" cy="135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6" name="Rectangle 59"/>
          <p:cNvSpPr>
            <a:spLocks noChangeArrowheads="1"/>
          </p:cNvSpPr>
          <p:nvPr/>
        </p:nvSpPr>
        <p:spPr bwMode="auto">
          <a:xfrm>
            <a:off x="0" y="-677863"/>
            <a:ext cx="184150" cy="135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" name="Rectangle 72"/>
          <p:cNvSpPr>
            <a:spLocks noChangeArrowheads="1"/>
          </p:cNvSpPr>
          <p:nvPr/>
        </p:nvSpPr>
        <p:spPr bwMode="auto">
          <a:xfrm>
            <a:off x="0" y="-677863"/>
            <a:ext cx="184150" cy="135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178" name="Groupe 151"/>
          <p:cNvGrpSpPr>
            <a:grpSpLocks/>
          </p:cNvGrpSpPr>
          <p:nvPr/>
        </p:nvGrpSpPr>
        <p:grpSpPr bwMode="auto">
          <a:xfrm>
            <a:off x="9410700" y="18694400"/>
            <a:ext cx="5530850" cy="5341938"/>
            <a:chOff x="24529880" y="13742825"/>
            <a:chExt cx="5459395" cy="5213834"/>
          </a:xfrm>
        </p:grpSpPr>
        <p:grpSp>
          <p:nvGrpSpPr>
            <p:cNvPr id="1262" name="Groupe 146"/>
            <p:cNvGrpSpPr>
              <a:grpSpLocks/>
            </p:cNvGrpSpPr>
            <p:nvPr/>
          </p:nvGrpSpPr>
          <p:grpSpPr bwMode="auto">
            <a:xfrm>
              <a:off x="24529880" y="13742825"/>
              <a:ext cx="5459395" cy="5213834"/>
              <a:chOff x="24818111" y="28864381"/>
              <a:chExt cx="5459394" cy="5213834"/>
            </a:xfrm>
          </p:grpSpPr>
          <p:pic>
            <p:nvPicPr>
              <p:cNvPr id="1265" name="Image 109" descr="segment 4 to.bmp"/>
              <p:cNvPicPr>
                <a:picLocks noChangeAspect="1"/>
              </p:cNvPicPr>
              <p:nvPr/>
            </p:nvPicPr>
            <p:blipFill>
              <a:blip r:embed="rId11">
                <a:lum bright="-6000" contrast="10000"/>
              </a:blip>
              <a:srcRect l="7578" t="5804" r="7396" b="6346"/>
              <a:stretch>
                <a:fillRect/>
              </a:stretch>
            </p:blipFill>
            <p:spPr bwMode="auto">
              <a:xfrm>
                <a:off x="24818111" y="29229118"/>
                <a:ext cx="5459394" cy="48490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66" name="Text Box 48"/>
              <p:cNvSpPr txBox="1">
                <a:spLocks noChangeArrowheads="1"/>
              </p:cNvSpPr>
              <p:nvPr/>
            </p:nvSpPr>
            <p:spPr bwMode="auto">
              <a:xfrm>
                <a:off x="25743047" y="28864381"/>
                <a:ext cx="410443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4184650"/>
                <a:r>
                  <a:rPr lang="en-US" sz="2000" b="1"/>
                  <a:t>Experimental signals, </a:t>
                </a:r>
                <a:r>
                  <a:rPr lang="en-US" sz="2000" b="1" i="1"/>
                  <a:t>L </a:t>
                </a:r>
                <a:r>
                  <a:rPr lang="en-US" sz="2000" b="1"/>
                  <a:t>scan</a:t>
                </a:r>
                <a:endParaRPr lang="en-US" sz="2000" i="1"/>
              </a:p>
            </p:txBody>
          </p:sp>
          <p:sp>
            <p:nvSpPr>
              <p:cNvPr id="1267" name="Rectangle 112"/>
              <p:cNvSpPr>
                <a:spLocks noChangeArrowheads="1"/>
              </p:cNvSpPr>
              <p:nvPr/>
            </p:nvSpPr>
            <p:spPr bwMode="auto">
              <a:xfrm>
                <a:off x="25293275" y="33374886"/>
                <a:ext cx="199926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solidFill>
                      <a:srgbClr val="002060"/>
                    </a:solidFill>
                  </a:rPr>
                  <a:t>1 cycle ~ 15 mm  </a:t>
                </a:r>
                <a:endParaRPr lang="en-US" sz="1800" i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68" name="Rectangle 112"/>
              <p:cNvSpPr>
                <a:spLocks noChangeArrowheads="1"/>
              </p:cNvSpPr>
              <p:nvPr/>
            </p:nvSpPr>
            <p:spPr bwMode="auto">
              <a:xfrm>
                <a:off x="27431316" y="29369652"/>
                <a:ext cx="277511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solidFill>
                      <a:srgbClr val="0000FF"/>
                    </a:solidFill>
                  </a:rPr>
                  <a:t>phase/amplitude diagram</a:t>
                </a:r>
                <a:endParaRPr lang="en-US" sz="1800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63" name="Rectangle 89"/>
            <p:cNvSpPr>
              <a:spLocks noChangeArrowheads="1"/>
            </p:cNvSpPr>
            <p:nvPr/>
          </p:nvSpPr>
          <p:spPr bwMode="auto">
            <a:xfrm>
              <a:off x="24943262" y="14248096"/>
              <a:ext cx="8771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i="1" u="sng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1800" u="sng">
                  <a:solidFill>
                    <a:srgbClr val="002060"/>
                  </a:solidFill>
                </a:rPr>
                <a:t> scan</a:t>
              </a:r>
              <a:endParaRPr lang="en-US" sz="1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4" name="Rectangle 103"/>
            <p:cNvSpPr>
              <a:spLocks noChangeArrowheads="1"/>
            </p:cNvSpPr>
            <p:nvPr/>
          </p:nvSpPr>
          <p:spPr bwMode="auto">
            <a:xfrm>
              <a:off x="24872191" y="14599432"/>
              <a:ext cx="1383712" cy="923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>
                  <a:solidFill>
                    <a:srgbClr val="002060"/>
                  </a:solidFill>
                </a:rPr>
                <a:t>10</a:t>
              </a:r>
              <a:r>
                <a:rPr lang="en-US" sz="1800" i="1" baseline="30000">
                  <a:solidFill>
                    <a:srgbClr val="002060"/>
                  </a:solidFill>
                </a:rPr>
                <a:t>4</a:t>
              </a:r>
              <a:r>
                <a:rPr lang="en-US" sz="1800" i="1">
                  <a:solidFill>
                    <a:srgbClr val="002060"/>
                  </a:solidFill>
                </a:rPr>
                <a:t> dents</a:t>
              </a:r>
              <a:r>
                <a:rPr lang="en-US" sz="1800" b="1" i="1">
                  <a:solidFill>
                    <a:srgbClr val="002060"/>
                  </a:solidFill>
                </a:rPr>
                <a:t>! </a:t>
              </a:r>
            </a:p>
            <a:p>
              <a:r>
                <a:rPr lang="en-US" sz="1800" i="1">
                  <a:solidFill>
                    <a:srgbClr val="002060"/>
                  </a:solidFill>
                </a:rPr>
                <a:t>(F=20GHz, </a:t>
              </a:r>
            </a:p>
            <a:p>
              <a:r>
                <a:rPr lang="en-US" sz="1800" i="1">
                  <a:solidFill>
                    <a:srgbClr val="002060"/>
                  </a:solidFill>
                  <a:sym typeface="Symbol" pitchFamily="18" charset="2"/>
                </a:rPr>
                <a:t></a:t>
              </a:r>
              <a:r>
                <a:rPr lang="en-US" sz="1800" i="1" baseline="-25000">
                  <a:solidFill>
                    <a:srgbClr val="002060"/>
                  </a:solidFill>
                  <a:sym typeface="Symbol" pitchFamily="18" charset="2"/>
                </a:rPr>
                <a:t>opt</a:t>
              </a:r>
              <a:r>
                <a:rPr lang="en-US" sz="1800" i="1">
                  <a:solidFill>
                    <a:srgbClr val="002060"/>
                  </a:solidFill>
                  <a:sym typeface="Symbol" pitchFamily="18" charset="2"/>
                </a:rPr>
                <a:t>=1.5µm)</a:t>
              </a:r>
              <a:endParaRPr lang="en-US" sz="1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1179" name="Rectangle 38"/>
          <p:cNvSpPr>
            <a:spLocks noChangeArrowheads="1"/>
          </p:cNvSpPr>
          <p:nvPr/>
        </p:nvSpPr>
        <p:spPr bwMode="auto">
          <a:xfrm>
            <a:off x="174625" y="8586788"/>
            <a:ext cx="14766925" cy="16994187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0" name="Text Box 19"/>
          <p:cNvSpPr txBox="1">
            <a:spLocks noChangeArrowheads="1"/>
          </p:cNvSpPr>
          <p:nvPr/>
        </p:nvSpPr>
        <p:spPr bwMode="auto">
          <a:xfrm>
            <a:off x="4140200" y="8531225"/>
            <a:ext cx="6264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184650"/>
            <a:r>
              <a:rPr lang="en-US" sz="3200" b="1"/>
              <a:t>Measurement  </a:t>
            </a:r>
            <a:r>
              <a:rPr lang="en-US" sz="4400" b="1">
                <a:latin typeface="Viner Hand ITC" pitchFamily="66" charset="0"/>
              </a:rPr>
              <a:t>principle</a:t>
            </a:r>
            <a:r>
              <a:rPr lang="fr-FR" sz="4400">
                <a:latin typeface="Viner Hand ITC" pitchFamily="66" charset="0"/>
              </a:rPr>
              <a:t> </a:t>
            </a:r>
            <a:endParaRPr lang="en-US" sz="4400">
              <a:latin typeface="Viner Hand ITC" pitchFamily="66" charset="0"/>
            </a:endParaRPr>
          </a:p>
        </p:txBody>
      </p:sp>
      <p:graphicFrame>
        <p:nvGraphicFramePr>
          <p:cNvPr id="1027" name="Object 58"/>
          <p:cNvGraphicFramePr>
            <a:graphicFrameLocks noChangeAspect="1"/>
          </p:cNvGraphicFramePr>
          <p:nvPr/>
        </p:nvGraphicFramePr>
        <p:xfrm>
          <a:off x="352425" y="16000413"/>
          <a:ext cx="8951913" cy="2738437"/>
        </p:xfrm>
        <a:graphic>
          <a:graphicData uri="http://schemas.openxmlformats.org/presentationml/2006/ole">
            <p:oleObj spid="_x0000_s1027" name="Equation" r:id="rId12" imgW="3073320" imgH="939600" progId="">
              <p:embed/>
            </p:oleObj>
          </a:graphicData>
        </a:graphic>
      </p:graphicFrame>
      <p:sp>
        <p:nvSpPr>
          <p:cNvPr id="1181" name="Text Box 49"/>
          <p:cNvSpPr txBox="1">
            <a:spLocks noChangeArrowheads="1"/>
          </p:cNvSpPr>
          <p:nvPr/>
        </p:nvSpPr>
        <p:spPr bwMode="auto">
          <a:xfrm>
            <a:off x="323850" y="19908838"/>
            <a:ext cx="8856663" cy="39433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u="sng"/>
              <a:t>Three different length scales </a:t>
            </a:r>
          </a:p>
          <a:p>
            <a:r>
              <a:rPr lang="en-US" sz="3000"/>
              <a:t>        1. a time-of-flight measurement, </a:t>
            </a:r>
          </a:p>
          <a:p>
            <a:r>
              <a:rPr lang="en-US" sz="3000"/>
              <a:t> 		=&gt; </a:t>
            </a:r>
            <a:r>
              <a:rPr lang="en-US" sz="3000" b="1"/>
              <a:t>absolute</a:t>
            </a:r>
            <a:r>
              <a:rPr lang="en-US" sz="3000"/>
              <a:t> ranging,  precision &lt;mm,</a:t>
            </a:r>
          </a:p>
          <a:p>
            <a:pPr>
              <a:buFont typeface="Arial" charset="0"/>
              <a:buNone/>
            </a:pPr>
            <a:r>
              <a:rPr lang="en-US" sz="3000"/>
              <a:t>	2. "synthetic wavelength" phase </a:t>
            </a:r>
          </a:p>
          <a:p>
            <a:pPr>
              <a:buFont typeface="Arial" charset="0"/>
              <a:buNone/>
            </a:pPr>
            <a:r>
              <a:rPr lang="en-US" sz="3000"/>
              <a:t>		</a:t>
            </a:r>
            <a:r>
              <a:rPr lang="en-US" sz="2800"/>
              <a:t>(modulo  Λ=c/20GHz=15mm)</a:t>
            </a:r>
          </a:p>
          <a:p>
            <a:pPr>
              <a:buFont typeface="Arial" charset="0"/>
              <a:buNone/>
            </a:pPr>
            <a:r>
              <a:rPr lang="en-US" sz="3100"/>
              <a:t>	</a:t>
            </a:r>
            <a:r>
              <a:rPr lang="en-US" sz="3000"/>
              <a:t>3. optical wavelength phase </a:t>
            </a:r>
          </a:p>
          <a:p>
            <a:pPr>
              <a:buFont typeface="Arial" charset="0"/>
              <a:buNone/>
            </a:pPr>
            <a:r>
              <a:rPr lang="en-US" sz="3000"/>
              <a:t>		</a:t>
            </a:r>
            <a:r>
              <a:rPr lang="en-US" sz="2800"/>
              <a:t>(modulo </a:t>
            </a:r>
            <a:r>
              <a:rPr lang="en-US" sz="2800" i="1"/>
              <a:t>λ</a:t>
            </a:r>
            <a:r>
              <a:rPr lang="en-US" sz="2800" i="1" baseline="-25000"/>
              <a:t>opt</a:t>
            </a:r>
            <a:r>
              <a:rPr lang="en-US" sz="2800"/>
              <a:t>=1.5µm=Λ/10</a:t>
            </a:r>
            <a:r>
              <a:rPr lang="en-US" sz="2800" baseline="30000"/>
              <a:t>4</a:t>
            </a:r>
            <a:r>
              <a:rPr lang="en-US" sz="2800"/>
              <a:t>)</a:t>
            </a:r>
            <a:r>
              <a:rPr lang="en-US" sz="3500"/>
              <a:t>, </a:t>
            </a:r>
          </a:p>
          <a:p>
            <a:pPr>
              <a:buFont typeface="Arial" charset="0"/>
              <a:buNone/>
            </a:pPr>
            <a:r>
              <a:rPr lang="en-US" sz="3100"/>
              <a:t>		=&gt;</a:t>
            </a:r>
            <a:r>
              <a:rPr lang="en-US" sz="3000"/>
              <a:t> high resolution (0.3nm in 135µs)</a:t>
            </a:r>
          </a:p>
        </p:txBody>
      </p:sp>
      <p:sp>
        <p:nvSpPr>
          <p:cNvPr id="1182" name="Text Box 49"/>
          <p:cNvSpPr txBox="1">
            <a:spLocks noChangeArrowheads="1"/>
          </p:cNvSpPr>
          <p:nvPr/>
        </p:nvSpPr>
        <p:spPr bwMode="auto">
          <a:xfrm>
            <a:off x="323850" y="24347488"/>
            <a:ext cx="14546263" cy="558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3000" b="1" u="sng"/>
              <a:t>Requirement:</a:t>
            </a:r>
            <a:r>
              <a:rPr lang="en-US" sz="3000" b="1"/>
              <a:t> </a:t>
            </a:r>
            <a:r>
              <a:rPr lang="en-US" sz="2800" i="1"/>
              <a:t>µ-wave measurement precision has to be better than 10</a:t>
            </a:r>
            <a:r>
              <a:rPr lang="en-US" sz="2800" i="1" baseline="30000"/>
              <a:t>-4</a:t>
            </a:r>
            <a:r>
              <a:rPr lang="en-US" sz="2800" i="1"/>
              <a:t> cycle and 10</a:t>
            </a:r>
            <a:r>
              <a:rPr lang="en-US" sz="2800" i="1" baseline="30000"/>
              <a:t>-4 </a:t>
            </a:r>
            <a:r>
              <a:rPr lang="en-US" sz="2800" i="1"/>
              <a:t>!</a:t>
            </a:r>
          </a:p>
        </p:txBody>
      </p:sp>
      <p:sp>
        <p:nvSpPr>
          <p:cNvPr id="1183" name="Text Box 49"/>
          <p:cNvSpPr txBox="1">
            <a:spLocks noChangeArrowheads="1"/>
          </p:cNvSpPr>
          <p:nvPr/>
        </p:nvSpPr>
        <p:spPr bwMode="auto">
          <a:xfrm>
            <a:off x="277813" y="9277350"/>
            <a:ext cx="144018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84650"/>
            <a:r>
              <a:rPr lang="en-US" sz="3000"/>
              <a:t>Two phase measurements of optical wavelength (1.55 microns</a:t>
            </a:r>
            <a:r>
              <a:rPr lang="fr-FR" sz="3000"/>
              <a:t>) </a:t>
            </a:r>
            <a:r>
              <a:rPr lang="en-US" sz="3000"/>
              <a:t>and the synthetic wavelength (15 mm) are extracted from the same two-mode interference signal to </a:t>
            </a:r>
            <a:r>
              <a:rPr lang="en-US" sz="3000" i="1"/>
              <a:t>prevent systematic errors due to </a:t>
            </a:r>
            <a:r>
              <a:rPr lang="en-US" sz="3000" b="1" i="1"/>
              <a:t>slow drifts </a:t>
            </a:r>
            <a:r>
              <a:rPr lang="en-US" sz="3000" i="1"/>
              <a:t>in the micro wave components</a:t>
            </a:r>
            <a:r>
              <a:rPr lang="en-US" sz="3000"/>
              <a:t>.</a:t>
            </a:r>
            <a:endParaRPr lang="en-US" sz="3000" i="1"/>
          </a:p>
        </p:txBody>
      </p:sp>
      <p:grpSp>
        <p:nvGrpSpPr>
          <p:cNvPr id="1184" name="Groupe 169"/>
          <p:cNvGrpSpPr>
            <a:grpSpLocks/>
          </p:cNvGrpSpPr>
          <p:nvPr/>
        </p:nvGrpSpPr>
        <p:grpSpPr bwMode="auto">
          <a:xfrm>
            <a:off x="9612313" y="11610975"/>
            <a:ext cx="5184775" cy="6284913"/>
            <a:chOff x="24878753" y="19440882"/>
            <a:chExt cx="5184576" cy="6283860"/>
          </a:xfrm>
        </p:grpSpPr>
        <p:grpSp>
          <p:nvGrpSpPr>
            <p:cNvPr id="1256" name="Groupe 148"/>
            <p:cNvGrpSpPr>
              <a:grpSpLocks/>
            </p:cNvGrpSpPr>
            <p:nvPr/>
          </p:nvGrpSpPr>
          <p:grpSpPr bwMode="auto">
            <a:xfrm>
              <a:off x="24878753" y="19440882"/>
              <a:ext cx="5184576" cy="6283860"/>
              <a:chOff x="24878753" y="19440882"/>
              <a:chExt cx="5184576" cy="6283860"/>
            </a:xfrm>
          </p:grpSpPr>
          <p:grpSp>
            <p:nvGrpSpPr>
              <p:cNvPr id="1258" name="Groupe 146"/>
              <p:cNvGrpSpPr>
                <a:grpSpLocks/>
              </p:cNvGrpSpPr>
              <p:nvPr/>
            </p:nvGrpSpPr>
            <p:grpSpPr bwMode="auto">
              <a:xfrm>
                <a:off x="24878753" y="19460046"/>
                <a:ext cx="5184576" cy="6264696"/>
                <a:chOff x="24878753" y="19460046"/>
                <a:chExt cx="5184576" cy="6264696"/>
              </a:xfrm>
            </p:grpSpPr>
            <p:pic>
              <p:nvPicPr>
                <p:cNvPr id="1260" name="Picture 77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 t="-3847" r="-143" b="-6425"/>
                <a:stretch>
                  <a:fillRect/>
                </a:stretch>
              </p:blipFill>
              <p:spPr bwMode="auto">
                <a:xfrm>
                  <a:off x="24878753" y="19460046"/>
                  <a:ext cx="5184576" cy="6264696"/>
                </a:xfrm>
                <a:prstGeom prst="rect">
                  <a:avLst/>
                </a:prstGeom>
                <a:noFill/>
                <a:ln w="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</p:pic>
            <p:sp>
              <p:nvSpPr>
                <p:cNvPr id="1261" name="Forme libre 145"/>
                <p:cNvSpPr>
                  <a:spLocks/>
                </p:cNvSpPr>
                <p:nvPr/>
              </p:nvSpPr>
              <p:spPr bwMode="auto">
                <a:xfrm>
                  <a:off x="25501600" y="21082000"/>
                  <a:ext cx="908050" cy="1676400"/>
                </a:xfrm>
                <a:custGeom>
                  <a:avLst/>
                  <a:gdLst>
                    <a:gd name="T0" fmla="*/ 908050 w 908050"/>
                    <a:gd name="T1" fmla="*/ 1676400 h 1676400"/>
                    <a:gd name="T2" fmla="*/ 0 w 908050"/>
                    <a:gd name="T3" fmla="*/ 0 h 1676400"/>
                    <a:gd name="T4" fmla="*/ 0 w 908050"/>
                    <a:gd name="T5" fmla="*/ 0 h 1676400"/>
                    <a:gd name="T6" fmla="*/ 0 60000 65536"/>
                    <a:gd name="T7" fmla="*/ 0 60000 65536"/>
                    <a:gd name="T8" fmla="*/ 0 60000 65536"/>
                    <a:gd name="T9" fmla="*/ 0 w 908050"/>
                    <a:gd name="T10" fmla="*/ 0 h 1676400"/>
                    <a:gd name="T11" fmla="*/ 908050 w 908050"/>
                    <a:gd name="T12" fmla="*/ 1676400 h 16764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08050" h="1676400">
                      <a:moveTo>
                        <a:pt x="908050" y="1676400"/>
                      </a:moveTo>
                      <a:lnTo>
                        <a:pt x="0" y="0"/>
                      </a:lnTo>
                    </a:path>
                  </a:pathLst>
                </a:custGeom>
                <a:solidFill>
                  <a:schemeClr val="accent1"/>
                </a:solidFill>
                <a:ln w="19050" algn="ctr">
                  <a:solidFill>
                    <a:srgbClr val="FF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259" name="Rectangle 90"/>
              <p:cNvSpPr>
                <a:spLocks noChangeArrowheads="1"/>
              </p:cNvSpPr>
              <p:nvPr/>
            </p:nvSpPr>
            <p:spPr bwMode="auto">
              <a:xfrm>
                <a:off x="27110692" y="19440882"/>
                <a:ext cx="1522354" cy="5190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 i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800" b="1" i="1" baseline="-250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opt  </a:t>
                </a:r>
                <a:r>
                  <a:rPr lang="en-US" sz="2800">
                    <a:solidFill>
                      <a:srgbClr val="002060"/>
                    </a:solidFill>
                  </a:rPr>
                  <a:t>scan</a:t>
                </a:r>
                <a:endParaRPr lang="en-US" sz="2800" i="1" baseline="-250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033" name="Object 78"/>
              <p:cNvGraphicFramePr>
                <a:graphicFrameLocks noChangeAspect="1"/>
              </p:cNvGraphicFramePr>
              <p:nvPr/>
            </p:nvGraphicFramePr>
            <p:xfrm>
              <a:off x="27975097" y="24681184"/>
              <a:ext cx="2052637" cy="971550"/>
            </p:xfrm>
            <a:graphic>
              <a:graphicData uri="http://schemas.openxmlformats.org/presentationml/2006/ole">
                <p:oleObj spid="_x0000_s1033" name="Equation" r:id="rId14" imgW="965160" imgH="457200" progId="">
                  <p:embed/>
                </p:oleObj>
              </a:graphicData>
            </a:graphic>
          </p:graphicFrame>
        </p:grpSp>
        <p:sp>
          <p:nvSpPr>
            <p:cNvPr id="1257" name="ZoneTexte 168"/>
            <p:cNvSpPr txBox="1">
              <a:spLocks noChangeArrowheads="1"/>
            </p:cNvSpPr>
            <p:nvPr/>
          </p:nvSpPr>
          <p:spPr bwMode="auto">
            <a:xfrm>
              <a:off x="29379143" y="23204214"/>
              <a:ext cx="177793" cy="42696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grpSp>
        <p:nvGrpSpPr>
          <p:cNvPr id="1185" name="Groupe 173"/>
          <p:cNvGrpSpPr>
            <a:grpSpLocks/>
          </p:cNvGrpSpPr>
          <p:nvPr/>
        </p:nvGrpSpPr>
        <p:grpSpPr bwMode="auto">
          <a:xfrm>
            <a:off x="252413" y="10671175"/>
            <a:ext cx="9720262" cy="5043488"/>
            <a:chOff x="15446375" y="6761163"/>
            <a:chExt cx="9720263" cy="5043487"/>
          </a:xfrm>
        </p:grpSpPr>
        <p:graphicFrame>
          <p:nvGraphicFramePr>
            <p:cNvPr id="1028" name="Object 56"/>
            <p:cNvGraphicFramePr>
              <a:graphicFrameLocks noChangeAspect="1"/>
            </p:cNvGraphicFramePr>
            <p:nvPr/>
          </p:nvGraphicFramePr>
          <p:xfrm>
            <a:off x="15446375" y="6761163"/>
            <a:ext cx="9720263" cy="4900612"/>
          </p:xfrm>
          <a:graphic>
            <a:graphicData uri="http://schemas.openxmlformats.org/presentationml/2006/ole">
              <p:oleObj spid="_x0000_s1028" r:id="rId15" imgW="6888780" imgH="3485341" progId="">
                <p:embed/>
              </p:oleObj>
            </a:graphicData>
          </a:graphic>
        </p:graphicFrame>
        <p:grpSp>
          <p:nvGrpSpPr>
            <p:cNvPr id="1247" name="Groupe 172"/>
            <p:cNvGrpSpPr>
              <a:grpSpLocks/>
            </p:cNvGrpSpPr>
            <p:nvPr/>
          </p:nvGrpSpPr>
          <p:grpSpPr bwMode="auto">
            <a:xfrm>
              <a:off x="15662275" y="7558088"/>
              <a:ext cx="8999538" cy="4246562"/>
              <a:chOff x="15662275" y="7558088"/>
              <a:chExt cx="8999538" cy="4246562"/>
            </a:xfrm>
          </p:grpSpPr>
          <p:sp>
            <p:nvSpPr>
              <p:cNvPr id="1248" name="Rectangle 117"/>
              <p:cNvSpPr>
                <a:spLocks noChangeArrowheads="1"/>
              </p:cNvSpPr>
              <p:nvPr/>
            </p:nvSpPr>
            <p:spPr bwMode="auto">
              <a:xfrm>
                <a:off x="17462500" y="11085513"/>
                <a:ext cx="2519363" cy="504825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184650"/>
                <a:endParaRPr lang="en-US"/>
              </a:p>
            </p:txBody>
          </p:sp>
          <p:sp>
            <p:nvSpPr>
              <p:cNvPr id="1249" name="Flèche droite 100"/>
              <p:cNvSpPr>
                <a:spLocks noChangeArrowheads="1"/>
              </p:cNvSpPr>
              <p:nvPr/>
            </p:nvSpPr>
            <p:spPr bwMode="auto">
              <a:xfrm>
                <a:off x="20054888" y="11229975"/>
                <a:ext cx="574675" cy="287338"/>
              </a:xfrm>
              <a:prstGeom prst="rightArrow">
                <a:avLst>
                  <a:gd name="adj1" fmla="val 50000"/>
                  <a:gd name="adj2" fmla="val 50065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184650"/>
                <a:endParaRPr lang="en-US"/>
              </a:p>
            </p:txBody>
          </p:sp>
          <p:sp>
            <p:nvSpPr>
              <p:cNvPr id="1250" name="ZoneTexte 102"/>
              <p:cNvSpPr txBox="1">
                <a:spLocks noChangeArrowheads="1"/>
              </p:cNvSpPr>
              <p:nvPr/>
            </p:nvSpPr>
            <p:spPr bwMode="auto">
              <a:xfrm>
                <a:off x="22574250" y="10798175"/>
                <a:ext cx="2087563" cy="1006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000"/>
                  <a:t>Phase and</a:t>
                </a:r>
              </a:p>
              <a:p>
                <a:r>
                  <a:rPr lang="en-US" sz="3000"/>
                  <a:t>amplitudes</a:t>
                </a:r>
              </a:p>
            </p:txBody>
          </p:sp>
          <p:sp>
            <p:nvSpPr>
              <p:cNvPr id="1251" name="ZoneTexte 102"/>
              <p:cNvSpPr txBox="1">
                <a:spLocks noChangeArrowheads="1"/>
              </p:cNvSpPr>
              <p:nvPr/>
            </p:nvSpPr>
            <p:spPr bwMode="auto">
              <a:xfrm>
                <a:off x="20770850" y="7991475"/>
                <a:ext cx="2303463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2500"/>
                  <a:t>Measurement </a:t>
                </a:r>
              </a:p>
              <a:p>
                <a:pPr algn="r"/>
                <a:r>
                  <a:rPr lang="en-US" sz="2500"/>
                  <a:t>arm</a:t>
                </a:r>
              </a:p>
            </p:txBody>
          </p:sp>
          <p:sp>
            <p:nvSpPr>
              <p:cNvPr id="1252" name="Rectangle 120"/>
              <p:cNvSpPr>
                <a:spLocks noChangeArrowheads="1"/>
              </p:cNvSpPr>
              <p:nvPr/>
            </p:nvSpPr>
            <p:spPr bwMode="auto">
              <a:xfrm>
                <a:off x="20702588" y="11085513"/>
                <a:ext cx="1368425" cy="504825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bIns="108000"/>
              <a:lstStyle/>
              <a:p>
                <a:pPr defTabSz="4184650"/>
                <a:r>
                  <a:rPr lang="en-US" sz="3200"/>
                  <a:t>FPGA</a:t>
                </a:r>
              </a:p>
            </p:txBody>
          </p:sp>
          <p:sp>
            <p:nvSpPr>
              <p:cNvPr id="1253" name="Flèche droite 100"/>
              <p:cNvSpPr>
                <a:spLocks noChangeArrowheads="1"/>
              </p:cNvSpPr>
              <p:nvPr/>
            </p:nvSpPr>
            <p:spPr bwMode="auto">
              <a:xfrm>
                <a:off x="22142450" y="11229975"/>
                <a:ext cx="431800" cy="287338"/>
              </a:xfrm>
              <a:prstGeom prst="rightArrow">
                <a:avLst>
                  <a:gd name="adj1" fmla="val 50000"/>
                  <a:gd name="adj2" fmla="val 50099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184650"/>
                <a:endParaRPr lang="en-US"/>
              </a:p>
            </p:txBody>
          </p:sp>
          <p:sp>
            <p:nvSpPr>
              <p:cNvPr id="1254" name="ZoneTexte 137"/>
              <p:cNvSpPr txBox="1">
                <a:spLocks noChangeArrowheads="1"/>
              </p:cNvSpPr>
              <p:nvPr/>
            </p:nvSpPr>
            <p:spPr bwMode="auto">
              <a:xfrm>
                <a:off x="15662275" y="7940675"/>
                <a:ext cx="1655763" cy="7620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>
                <a:spAutoFit/>
              </a:bodyPr>
              <a:lstStyle/>
              <a:p>
                <a:r>
                  <a:rPr lang="en-US" sz="2500">
                    <a:latin typeface="Times New Roman" pitchFamily="18" charset="0"/>
                    <a:cs typeface="Times New Roman" pitchFamily="18" charset="0"/>
                  </a:rPr>
                  <a:t>two-mode</a:t>
                </a:r>
              </a:p>
              <a:p>
                <a:r>
                  <a:rPr lang="en-US" sz="2500">
                    <a:latin typeface="Times New Roman" pitchFamily="18" charset="0"/>
                    <a:cs typeface="Times New Roman" pitchFamily="18" charset="0"/>
                  </a:rPr>
                  <a:t>beat </a:t>
                </a:r>
              </a:p>
            </p:txBody>
          </p:sp>
          <p:sp>
            <p:nvSpPr>
              <p:cNvPr id="1255" name="ZoneTexte 139"/>
              <p:cNvSpPr txBox="1">
                <a:spLocks noChangeArrowheads="1"/>
              </p:cNvSpPr>
              <p:nvPr/>
            </p:nvSpPr>
            <p:spPr bwMode="auto">
              <a:xfrm>
                <a:off x="23294975" y="7558088"/>
                <a:ext cx="1079500" cy="39687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>
                <a:spAutoFit/>
              </a:bodyPr>
              <a:lstStyle/>
              <a:p>
                <a:r>
                  <a:rPr lang="en-US" sz="2600">
                    <a:latin typeface="Times New Roman" pitchFamily="18" charset="0"/>
                    <a:cs typeface="Times New Roman" pitchFamily="18" charset="0"/>
                  </a:rPr>
                  <a:t>target</a:t>
                </a:r>
              </a:p>
            </p:txBody>
          </p:sp>
        </p:grpSp>
      </p:grpSp>
      <p:sp>
        <p:nvSpPr>
          <p:cNvPr id="1186" name="Rectangle 38"/>
          <p:cNvSpPr>
            <a:spLocks noChangeArrowheads="1"/>
          </p:cNvSpPr>
          <p:nvPr/>
        </p:nvSpPr>
        <p:spPr bwMode="auto">
          <a:xfrm>
            <a:off x="179388" y="25827038"/>
            <a:ext cx="14766925" cy="6665912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" name="Text Box 48"/>
          <p:cNvSpPr txBox="1">
            <a:spLocks noChangeArrowheads="1"/>
          </p:cNvSpPr>
          <p:nvPr/>
        </p:nvSpPr>
        <p:spPr bwMode="auto">
          <a:xfrm>
            <a:off x="3779838" y="25868313"/>
            <a:ext cx="7561262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84650"/>
            <a:r>
              <a:rPr lang="en-US" sz="3200" b="1"/>
              <a:t>Ranging measurement </a:t>
            </a:r>
            <a:r>
              <a:rPr lang="en-US" sz="4200" b="1">
                <a:latin typeface="Viner Hand ITC" pitchFamily="66" charset="0"/>
              </a:rPr>
              <a:t>resolution</a:t>
            </a:r>
            <a:r>
              <a:rPr lang="en-US" sz="3200" b="1"/>
              <a:t>   </a:t>
            </a:r>
            <a:endParaRPr lang="en-US" sz="3200" b="1" i="1">
              <a:solidFill>
                <a:srgbClr val="FF0000"/>
              </a:solidFill>
            </a:endParaRPr>
          </a:p>
        </p:txBody>
      </p:sp>
      <p:sp>
        <p:nvSpPr>
          <p:cNvPr id="1188" name="Rectangle 51"/>
          <p:cNvSpPr>
            <a:spLocks noChangeArrowheads="1"/>
          </p:cNvSpPr>
          <p:nvPr/>
        </p:nvSpPr>
        <p:spPr bwMode="auto">
          <a:xfrm>
            <a:off x="15424150" y="19027775"/>
            <a:ext cx="14762163" cy="13465175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9" name="Text Box 48"/>
          <p:cNvSpPr txBox="1">
            <a:spLocks noChangeArrowheads="1"/>
          </p:cNvSpPr>
          <p:nvPr/>
        </p:nvSpPr>
        <p:spPr bwMode="auto">
          <a:xfrm>
            <a:off x="18902363" y="19162713"/>
            <a:ext cx="65024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184650"/>
            <a:r>
              <a:rPr lang="en-US" sz="4200" b="1">
                <a:latin typeface="Viner Hand ITC" pitchFamily="66" charset="0"/>
              </a:rPr>
              <a:t>Systematic</a:t>
            </a:r>
            <a:r>
              <a:rPr lang="en-US" sz="3200" b="1"/>
              <a:t>  errors</a:t>
            </a:r>
          </a:p>
        </p:txBody>
      </p:sp>
      <p:sp>
        <p:nvSpPr>
          <p:cNvPr id="1190" name="Text Box 49"/>
          <p:cNvSpPr txBox="1">
            <a:spLocks noChangeArrowheads="1"/>
          </p:cNvSpPr>
          <p:nvPr/>
        </p:nvSpPr>
        <p:spPr bwMode="auto">
          <a:xfrm>
            <a:off x="16094075" y="19819938"/>
            <a:ext cx="13752513" cy="5191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u="sng"/>
              <a:t>Electronic Cross-talk </a:t>
            </a:r>
            <a:r>
              <a:rPr lang="en-US" sz="2800"/>
              <a:t> between detection channels  (-60dB; 4 parameters)</a:t>
            </a:r>
            <a:r>
              <a:rPr lang="en-US" sz="2600"/>
              <a:t> </a:t>
            </a:r>
            <a:r>
              <a:rPr lang="en-US" sz="2800"/>
              <a:t>  </a:t>
            </a:r>
            <a:endParaRPr lang="en-US" sz="2600"/>
          </a:p>
        </p:txBody>
      </p:sp>
      <p:sp>
        <p:nvSpPr>
          <p:cNvPr id="1191" name="Text Box 49"/>
          <p:cNvSpPr txBox="1">
            <a:spLocks noChangeArrowheads="1"/>
          </p:cNvSpPr>
          <p:nvPr/>
        </p:nvSpPr>
        <p:spPr bwMode="auto">
          <a:xfrm>
            <a:off x="16094075" y="21497925"/>
            <a:ext cx="10512425" cy="51911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/>
              <a:t>Amplitude-to-phase coupling </a:t>
            </a:r>
            <a:r>
              <a:rPr lang="en-US" sz="2800">
                <a:solidFill>
                  <a:srgbClr val="000000"/>
                </a:solidFill>
              </a:rPr>
              <a:t>in the 20 GHz photodiode</a:t>
            </a:r>
            <a:endParaRPr lang="en-US" sz="2600"/>
          </a:p>
        </p:txBody>
      </p:sp>
      <p:sp>
        <p:nvSpPr>
          <p:cNvPr id="1192" name="Text Box 48"/>
          <p:cNvSpPr txBox="1">
            <a:spLocks noChangeArrowheads="1"/>
          </p:cNvSpPr>
          <p:nvPr/>
        </p:nvSpPr>
        <p:spPr bwMode="auto">
          <a:xfrm>
            <a:off x="4068763" y="32972375"/>
            <a:ext cx="1454626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84650"/>
            <a:r>
              <a:rPr lang="en-US" sz="3200" b="1"/>
              <a:t>Measurement </a:t>
            </a:r>
            <a:r>
              <a:rPr lang="en-US" sz="4200" b="1">
                <a:latin typeface="Viner Hand ITC" pitchFamily="66" charset="0"/>
              </a:rPr>
              <a:t>convergence</a:t>
            </a:r>
            <a:r>
              <a:rPr lang="en-US" sz="4200" b="1" i="1">
                <a:latin typeface="Viner Hand ITC" pitchFamily="66" charset="0"/>
              </a:rPr>
              <a:t> </a:t>
            </a:r>
            <a:r>
              <a:rPr lang="en-US" sz="3200" b="1"/>
              <a:t>, 2000 full cycle measurements, </a:t>
            </a:r>
          </a:p>
        </p:txBody>
      </p:sp>
      <p:sp>
        <p:nvSpPr>
          <p:cNvPr id="1193" name="Rectangle 76"/>
          <p:cNvSpPr>
            <a:spLocks noChangeArrowheads="1"/>
          </p:cNvSpPr>
          <p:nvPr/>
        </p:nvSpPr>
        <p:spPr bwMode="auto">
          <a:xfrm>
            <a:off x="15413038" y="5491163"/>
            <a:ext cx="14793912" cy="13249275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4" name="Text Box 49"/>
          <p:cNvSpPr txBox="1">
            <a:spLocks noChangeArrowheads="1"/>
          </p:cNvSpPr>
          <p:nvPr/>
        </p:nvSpPr>
        <p:spPr bwMode="auto">
          <a:xfrm>
            <a:off x="15627350" y="15216188"/>
            <a:ext cx="14401800" cy="1549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>
                <a:solidFill>
                  <a:srgbClr val="CC3300"/>
                </a:solidFill>
              </a:rPr>
              <a:t>Laser beams</a:t>
            </a:r>
            <a:r>
              <a:rPr lang="en-US" sz="3000"/>
              <a:t> ; </a:t>
            </a:r>
            <a:r>
              <a:rPr lang="en-US" sz="3000" b="1">
                <a:solidFill>
                  <a:srgbClr val="008000"/>
                </a:solidFill>
              </a:rPr>
              <a:t>Optical fibre</a:t>
            </a:r>
            <a:r>
              <a:rPr lang="en-US" sz="3000"/>
              <a:t>, </a:t>
            </a:r>
            <a:r>
              <a:rPr lang="en-US" sz="3000" b="1"/>
              <a:t>HF (20 GHz) signals, </a:t>
            </a:r>
            <a:r>
              <a:rPr lang="en-US" sz="3000"/>
              <a:t> </a:t>
            </a:r>
            <a:r>
              <a:rPr lang="en-US" sz="3000" b="1">
                <a:solidFill>
                  <a:srgbClr val="0000FF"/>
                </a:solidFill>
              </a:rPr>
              <a:t>IF (20 MHz) signals</a:t>
            </a:r>
            <a:r>
              <a:rPr lang="en-US" sz="3000"/>
              <a:t> </a:t>
            </a:r>
          </a:p>
          <a:p>
            <a:pPr>
              <a:spcAft>
                <a:spcPts val="600"/>
              </a:spcAft>
            </a:pPr>
            <a:r>
              <a:rPr lang="en-US" sz="3000" b="1"/>
              <a:t>(P)BS</a:t>
            </a:r>
            <a:r>
              <a:rPr lang="en-US" sz="3000"/>
              <a:t>: (polarizing) beam splitter; </a:t>
            </a:r>
            <a:r>
              <a:rPr lang="en-US" sz="3000" b="1"/>
              <a:t> AOM</a:t>
            </a:r>
            <a:r>
              <a:rPr lang="en-US" sz="3000"/>
              <a:t>: Acousto-optic modulator; </a:t>
            </a:r>
            <a:r>
              <a:rPr lang="en-US" sz="3000" b="1"/>
              <a:t>DDS</a:t>
            </a:r>
            <a:r>
              <a:rPr lang="en-US" sz="3000"/>
              <a:t>: direct digital synthesizer. </a:t>
            </a:r>
            <a:r>
              <a:rPr lang="en-US" sz="3000" b="1"/>
              <a:t>PhD</a:t>
            </a:r>
            <a:r>
              <a:rPr lang="en-US" sz="3000"/>
              <a:t>: photodiodes </a:t>
            </a:r>
            <a:r>
              <a:rPr lang="en-US" sz="3000" b="1"/>
              <a:t>M</a:t>
            </a:r>
            <a:r>
              <a:rPr lang="en-US" sz="3000"/>
              <a:t>: mixers</a:t>
            </a:r>
          </a:p>
        </p:txBody>
      </p:sp>
      <p:sp>
        <p:nvSpPr>
          <p:cNvPr id="1195" name="Text Box 48"/>
          <p:cNvSpPr txBox="1">
            <a:spLocks noChangeArrowheads="1"/>
          </p:cNvSpPr>
          <p:nvPr/>
        </p:nvSpPr>
        <p:spPr bwMode="auto">
          <a:xfrm>
            <a:off x="15555913" y="5707063"/>
            <a:ext cx="432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184650"/>
            <a:r>
              <a:rPr lang="en-US" sz="3200" b="1"/>
              <a:t>Experimental </a:t>
            </a:r>
            <a:r>
              <a:rPr lang="en-US" sz="4400" b="1">
                <a:latin typeface="Viner Hand ITC" pitchFamily="66" charset="0"/>
              </a:rPr>
              <a:t>setup</a:t>
            </a:r>
            <a:endParaRPr lang="en-US" sz="4400" i="1">
              <a:latin typeface="Viner Hand ITC" pitchFamily="66" charset="0"/>
            </a:endParaRPr>
          </a:p>
        </p:txBody>
      </p:sp>
      <p:sp>
        <p:nvSpPr>
          <p:cNvPr id="1196" name="Text Box 49"/>
          <p:cNvSpPr txBox="1">
            <a:spLocks noChangeArrowheads="1"/>
          </p:cNvSpPr>
          <p:nvPr/>
        </p:nvSpPr>
        <p:spPr bwMode="auto">
          <a:xfrm>
            <a:off x="15624175" y="17443450"/>
            <a:ext cx="14401800" cy="1092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/>
              <a:t>One </a:t>
            </a:r>
            <a:r>
              <a:rPr lang="en-US" sz="3000" i="1"/>
              <a:t>elementary measurement cycle </a:t>
            </a:r>
            <a:r>
              <a:rPr lang="en-US" sz="3000"/>
              <a:t>(3 data points)</a:t>
            </a:r>
            <a:r>
              <a:rPr lang="en-US" sz="3000" i="1"/>
              <a:t>:</a:t>
            </a:r>
            <a:r>
              <a:rPr lang="en-US" sz="3000"/>
              <a:t> 135 µs. </a:t>
            </a:r>
          </a:p>
          <a:p>
            <a:pPr>
              <a:spcAft>
                <a:spcPts val="600"/>
              </a:spcAft>
            </a:pPr>
            <a:r>
              <a:rPr lang="en-US" sz="3000" i="1"/>
              <a:t>Full measurement cycle </a:t>
            </a:r>
            <a:r>
              <a:rPr lang="en-US" sz="3000"/>
              <a:t>(320 elementary cycles) = 43ms </a:t>
            </a:r>
          </a:p>
        </p:txBody>
      </p:sp>
      <p:grpSp>
        <p:nvGrpSpPr>
          <p:cNvPr id="1197" name="Groupe 147"/>
          <p:cNvGrpSpPr>
            <a:grpSpLocks/>
          </p:cNvGrpSpPr>
          <p:nvPr/>
        </p:nvGrpSpPr>
        <p:grpSpPr bwMode="auto">
          <a:xfrm>
            <a:off x="300038" y="27031950"/>
            <a:ext cx="14476412" cy="5283200"/>
            <a:chOff x="300783" y="28399704"/>
            <a:chExt cx="14475618" cy="5284018"/>
          </a:xfrm>
        </p:grpSpPr>
        <p:sp>
          <p:nvSpPr>
            <p:cNvPr id="1244" name="Flèche gauche 153"/>
            <p:cNvSpPr>
              <a:spLocks noChangeArrowheads="1"/>
            </p:cNvSpPr>
            <p:nvPr/>
          </p:nvSpPr>
          <p:spPr bwMode="auto">
            <a:xfrm rot="10800000">
              <a:off x="6942287" y="31125989"/>
              <a:ext cx="576263" cy="503237"/>
            </a:xfrm>
            <a:prstGeom prst="leftArrow">
              <a:avLst>
                <a:gd name="adj1" fmla="val 50000"/>
                <a:gd name="adj2" fmla="val 50099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184650"/>
              <a:endParaRPr lang="fr-FR"/>
            </a:p>
          </p:txBody>
        </p:sp>
        <p:pic>
          <p:nvPicPr>
            <p:cNvPr id="1245" name="Picture 135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300783" y="28399704"/>
              <a:ext cx="6408712" cy="5035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6" name="Picture 136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7654195" y="28441997"/>
              <a:ext cx="7122206" cy="5241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161" name="Object 137"/>
          <p:cNvGraphicFramePr>
            <a:graphicFrameLocks noChangeAspect="1"/>
          </p:cNvGraphicFramePr>
          <p:nvPr/>
        </p:nvGraphicFramePr>
        <p:xfrm>
          <a:off x="25671463" y="6354763"/>
          <a:ext cx="3402012" cy="666750"/>
        </p:xfrm>
        <a:graphic>
          <a:graphicData uri="http://schemas.openxmlformats.org/presentationml/2006/ole">
            <p:oleObj spid="_x0000_s1161" name="Equation" r:id="rId18" imgW="1168200" imgH="228600" progId="">
              <p:embed/>
            </p:oleObj>
          </a:graphicData>
        </a:graphic>
      </p:graphicFrame>
      <p:sp>
        <p:nvSpPr>
          <p:cNvPr id="1198" name="Text Box 49"/>
          <p:cNvSpPr txBox="1">
            <a:spLocks noChangeArrowheads="1"/>
          </p:cNvSpPr>
          <p:nvPr/>
        </p:nvSpPr>
        <p:spPr bwMode="auto">
          <a:xfrm>
            <a:off x="8412163" y="30005338"/>
            <a:ext cx="2305050" cy="144621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defTabSz="4184650"/>
            <a:r>
              <a:rPr lang="en-US" sz="2200" b="1"/>
              <a:t>The resolution measurement is better than </a:t>
            </a:r>
            <a:r>
              <a:rPr lang="en-US" sz="2200" b="1" i="1">
                <a:solidFill>
                  <a:srgbClr val="FF0000"/>
                </a:solidFill>
              </a:rPr>
              <a:t>200 pm at 135 µs.</a:t>
            </a:r>
            <a:r>
              <a:rPr lang="en-US" sz="2200" b="1"/>
              <a:t> </a:t>
            </a:r>
          </a:p>
        </p:txBody>
      </p:sp>
      <p:cxnSp>
        <p:nvCxnSpPr>
          <p:cNvPr id="1199" name="Connecteur droit avec flèche 151"/>
          <p:cNvCxnSpPr>
            <a:cxnSpLocks noChangeShapeType="1"/>
          </p:cNvCxnSpPr>
          <p:nvPr/>
        </p:nvCxnSpPr>
        <p:spPr bwMode="auto">
          <a:xfrm flipV="1">
            <a:off x="8566150" y="28040013"/>
            <a:ext cx="0" cy="194468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stealth" w="lg" len="lg"/>
          </a:ln>
        </p:spPr>
      </p:cxnSp>
      <p:sp>
        <p:nvSpPr>
          <p:cNvPr id="1200" name="Text Box 49"/>
          <p:cNvSpPr txBox="1">
            <a:spLocks noChangeArrowheads="1"/>
          </p:cNvSpPr>
          <p:nvPr/>
        </p:nvSpPr>
        <p:spPr bwMode="auto">
          <a:xfrm>
            <a:off x="12204700" y="29192538"/>
            <a:ext cx="2305050" cy="7683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defTabSz="4184650"/>
            <a:r>
              <a:rPr lang="en-US" sz="2200" b="1"/>
              <a:t>and better than </a:t>
            </a:r>
            <a:r>
              <a:rPr lang="en-US" sz="2200" b="1" i="1">
                <a:solidFill>
                  <a:srgbClr val="FF0000"/>
                </a:solidFill>
              </a:rPr>
              <a:t>10 pm at 43 ms</a:t>
            </a:r>
            <a:r>
              <a:rPr lang="en-US" sz="2200" b="1"/>
              <a:t>. </a:t>
            </a:r>
          </a:p>
        </p:txBody>
      </p:sp>
      <p:cxnSp>
        <p:nvCxnSpPr>
          <p:cNvPr id="1201" name="Connecteur droit avec flèche 153"/>
          <p:cNvCxnSpPr>
            <a:cxnSpLocks noChangeShapeType="1"/>
          </p:cNvCxnSpPr>
          <p:nvPr/>
        </p:nvCxnSpPr>
        <p:spPr bwMode="auto">
          <a:xfrm>
            <a:off x="13755688" y="29984700"/>
            <a:ext cx="0" cy="158273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stealth" w="lg" len="lg"/>
          </a:ln>
        </p:spPr>
      </p:cxnSp>
      <p:sp>
        <p:nvSpPr>
          <p:cNvPr id="1202" name="Text Box 49"/>
          <p:cNvSpPr txBox="1">
            <a:spLocks noChangeArrowheads="1"/>
          </p:cNvSpPr>
          <p:nvPr/>
        </p:nvSpPr>
        <p:spPr bwMode="auto">
          <a:xfrm>
            <a:off x="3781425" y="38565138"/>
            <a:ext cx="5473700" cy="1371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defTabSz="4184650"/>
            <a:r>
              <a:rPr lang="en-US" sz="3600" b="1" i="1" u="sng">
                <a:solidFill>
                  <a:srgbClr val="FF0000"/>
                </a:solidFill>
              </a:rPr>
              <a:t>3</a:t>
            </a:r>
            <a:r>
              <a:rPr lang="en-US" sz="2400" b="1" i="1" u="sng">
                <a:solidFill>
                  <a:srgbClr val="FF0000"/>
                </a:solidFill>
              </a:rPr>
              <a:t> corrections:</a:t>
            </a:r>
            <a:r>
              <a:rPr lang="en-US" sz="2400" b="1">
                <a:solidFill>
                  <a:srgbClr val="FF0000"/>
                </a:solidFill>
              </a:rPr>
              <a:t>   </a:t>
            </a:r>
            <a:r>
              <a:rPr lang="en-US" sz="2000" b="1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2400" b="1">
                <a:solidFill>
                  <a:srgbClr val="FF0000"/>
                </a:solidFill>
              </a:rPr>
              <a:t> cross-talk</a:t>
            </a:r>
          </a:p>
          <a:p>
            <a:pPr defTabSz="4184650"/>
            <a:r>
              <a:rPr lang="en-US" sz="2400" b="1">
                <a:solidFill>
                  <a:srgbClr val="FF0000"/>
                </a:solidFill>
              </a:rPr>
              <a:t>                            </a:t>
            </a:r>
            <a:r>
              <a:rPr lang="en-US" sz="2000" b="1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2400" b="1">
                <a:solidFill>
                  <a:srgbClr val="FF0000"/>
                </a:solidFill>
              </a:rPr>
              <a:t> stationary AM/PM</a:t>
            </a:r>
          </a:p>
          <a:p>
            <a:pPr defTabSz="4184650"/>
            <a:r>
              <a:rPr lang="en-US" sz="2400" b="1">
                <a:solidFill>
                  <a:srgbClr val="FF0000"/>
                </a:solidFill>
              </a:rPr>
              <a:t>                            </a:t>
            </a:r>
            <a:r>
              <a:rPr lang="en-US" sz="2000" b="1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2400" b="1">
                <a:solidFill>
                  <a:srgbClr val="FF0000"/>
                </a:solidFill>
              </a:rPr>
              <a:t> transient AM/PM </a:t>
            </a:r>
          </a:p>
        </p:txBody>
      </p:sp>
      <p:pic>
        <p:nvPicPr>
          <p:cNvPr id="1203" name="Picture 139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05150" y="22374225"/>
            <a:ext cx="576103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4" name="Picture 140"/>
          <p:cNvPicPr>
            <a:picLocks noChangeAspect="1" noChangeArrowheads="1"/>
          </p:cNvPicPr>
          <p:nvPr/>
        </p:nvPicPr>
        <p:blipFill>
          <a:blip r:embed="rId20">
            <a:lum bright="-6000" contrast="10000"/>
          </a:blip>
          <a:srcRect/>
          <a:stretch>
            <a:fillRect/>
          </a:stretch>
        </p:blipFill>
        <p:spPr bwMode="auto">
          <a:xfrm>
            <a:off x="22790150" y="22793325"/>
            <a:ext cx="518477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5" name="Text Box 49"/>
          <p:cNvSpPr txBox="1">
            <a:spLocks noChangeArrowheads="1"/>
          </p:cNvSpPr>
          <p:nvPr/>
        </p:nvSpPr>
        <p:spPr bwMode="auto">
          <a:xfrm>
            <a:off x="23668038" y="22161500"/>
            <a:ext cx="3816350" cy="33496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184650"/>
            <a:r>
              <a:rPr lang="en-US" sz="2200" b="1"/>
              <a:t>Transient AM/PM coupling</a:t>
            </a:r>
          </a:p>
        </p:txBody>
      </p:sp>
      <p:sp>
        <p:nvSpPr>
          <p:cNvPr id="1206" name="Text Box 49"/>
          <p:cNvSpPr txBox="1">
            <a:spLocks noChangeArrowheads="1"/>
          </p:cNvSpPr>
          <p:nvPr/>
        </p:nvSpPr>
        <p:spPr bwMode="auto">
          <a:xfrm>
            <a:off x="19118263" y="20324763"/>
            <a:ext cx="7453312" cy="4889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600" b="1" i="1">
                <a:solidFill>
                  <a:srgbClr val="009900"/>
                </a:solidFill>
              </a:rPr>
              <a:t>easily corrected in the measured data</a:t>
            </a:r>
            <a:r>
              <a:rPr lang="en-US" sz="26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1207" name="Text Box 49"/>
          <p:cNvSpPr txBox="1">
            <a:spLocks noChangeArrowheads="1"/>
          </p:cNvSpPr>
          <p:nvPr/>
        </p:nvSpPr>
        <p:spPr bwMode="auto">
          <a:xfrm>
            <a:off x="17462500" y="26785888"/>
            <a:ext cx="3600450" cy="4889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600" b="1" i="1">
                <a:solidFill>
                  <a:srgbClr val="009900"/>
                </a:solidFill>
              </a:rPr>
              <a:t>easily corrected</a:t>
            </a:r>
            <a:endParaRPr lang="en-US" sz="2600">
              <a:solidFill>
                <a:srgbClr val="009900"/>
              </a:solidFill>
            </a:endParaRPr>
          </a:p>
        </p:txBody>
      </p:sp>
      <p:sp>
        <p:nvSpPr>
          <p:cNvPr id="1208" name="Text Box 49"/>
          <p:cNvSpPr txBox="1">
            <a:spLocks noChangeArrowheads="1"/>
          </p:cNvSpPr>
          <p:nvPr/>
        </p:nvSpPr>
        <p:spPr bwMode="auto">
          <a:xfrm>
            <a:off x="24290338" y="26585863"/>
            <a:ext cx="3600450" cy="4889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600" b="1" i="1"/>
              <a:t>difficult to correct!</a:t>
            </a:r>
            <a:endParaRPr lang="en-US" sz="2600"/>
          </a:p>
        </p:txBody>
      </p:sp>
      <p:sp>
        <p:nvSpPr>
          <p:cNvPr id="1209" name="Accolade ouvrante 171"/>
          <p:cNvSpPr>
            <a:spLocks/>
          </p:cNvSpPr>
          <p:nvPr/>
        </p:nvSpPr>
        <p:spPr bwMode="auto">
          <a:xfrm rot="-5400000">
            <a:off x="22163088" y="20818475"/>
            <a:ext cx="606425" cy="13033375"/>
          </a:xfrm>
          <a:prstGeom prst="leftBrace">
            <a:avLst>
              <a:gd name="adj1" fmla="val 3582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184650"/>
            <a:endParaRPr lang="fr-FR"/>
          </a:p>
        </p:txBody>
      </p:sp>
      <p:sp>
        <p:nvSpPr>
          <p:cNvPr id="1210" name="Rectangle 38"/>
          <p:cNvSpPr>
            <a:spLocks noChangeArrowheads="1"/>
          </p:cNvSpPr>
          <p:nvPr/>
        </p:nvSpPr>
        <p:spPr bwMode="auto">
          <a:xfrm>
            <a:off x="196850" y="32853313"/>
            <a:ext cx="19424650" cy="9432925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1" name="Text Box 19"/>
          <p:cNvSpPr txBox="1">
            <a:spLocks noChangeArrowheads="1"/>
          </p:cNvSpPr>
          <p:nvPr/>
        </p:nvSpPr>
        <p:spPr bwMode="auto">
          <a:xfrm>
            <a:off x="239713" y="5648325"/>
            <a:ext cx="20161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184650"/>
            <a:r>
              <a:rPr lang="en-US" sz="4500" b="1">
                <a:latin typeface="Viner Hand ITC" pitchFamily="66" charset="0"/>
                <a:cs typeface="Times New Roman" pitchFamily="18" charset="0"/>
              </a:rPr>
              <a:t>Iliade</a:t>
            </a:r>
            <a:endParaRPr lang="en-US" sz="4500">
              <a:latin typeface="Viner Hand ITC" pitchFamily="66" charset="0"/>
              <a:cs typeface="Times New Roman" pitchFamily="18" charset="0"/>
            </a:endParaRPr>
          </a:p>
        </p:txBody>
      </p:sp>
      <p:sp>
        <p:nvSpPr>
          <p:cNvPr id="1212" name="Text Box 49"/>
          <p:cNvSpPr txBox="1">
            <a:spLocks noChangeArrowheads="1"/>
          </p:cNvSpPr>
          <p:nvPr/>
        </p:nvSpPr>
        <p:spPr bwMode="auto">
          <a:xfrm>
            <a:off x="15589250" y="28702000"/>
            <a:ext cx="8785225" cy="2844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000"/>
              <a:t>Mixer replaced by</a:t>
            </a:r>
            <a:r>
              <a:rPr lang="en-US" sz="3000" b="1" i="1" u="sng"/>
              <a:t> an optical demodulator</a:t>
            </a:r>
            <a:r>
              <a:rPr lang="en-US" sz="3000"/>
              <a:t> 	(before the photodiode) :</a:t>
            </a:r>
          </a:p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en-US" sz="3000" i="1"/>
              <a:t> Systematic reduced by </a:t>
            </a:r>
            <a:r>
              <a:rPr lang="en-US" sz="3000" i="1" u="sng"/>
              <a:t>fact. </a:t>
            </a:r>
            <a:r>
              <a:rPr lang="en-US" sz="3000" b="1" i="1" u="sng"/>
              <a:t>1000</a:t>
            </a:r>
            <a:r>
              <a:rPr lang="en-US" sz="2400" b="1" i="1" u="sng"/>
              <a:t> (20GHz/20MHz)</a:t>
            </a:r>
            <a:endParaRPr lang="en-US" sz="2400" b="1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GB" sz="3000" i="1"/>
              <a:t> Electrical cross-talk between the reference and measurement chains is lower (-80 dB)</a:t>
            </a:r>
            <a:endParaRPr lang="en-US" sz="3000" i="1"/>
          </a:p>
        </p:txBody>
      </p:sp>
      <p:sp>
        <p:nvSpPr>
          <p:cNvPr id="1213" name="Rectangle 177"/>
          <p:cNvSpPr>
            <a:spLocks noChangeArrowheads="1"/>
          </p:cNvSpPr>
          <p:nvPr/>
        </p:nvSpPr>
        <p:spPr bwMode="auto">
          <a:xfrm>
            <a:off x="16525875" y="27838400"/>
            <a:ext cx="6911975" cy="620713"/>
          </a:xfrm>
          <a:prstGeom prst="rect">
            <a:avLst/>
          </a:prstGeom>
          <a:solidFill>
            <a:srgbClr val="CCFFCC">
              <a:alpha val="65881"/>
            </a:srgbClr>
          </a:solidFill>
          <a:ln w="88900" cmpd="dbl" algn="ctr">
            <a:solidFill>
              <a:schemeClr val="tx1">
                <a:alpha val="3098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 defTabSz="4184650"/>
            <a:r>
              <a:rPr lang="en-GB" sz="3000" b="1" i="1">
                <a:solidFill>
                  <a:srgbClr val="FF0000"/>
                </a:solidFill>
              </a:rPr>
              <a:t>How to reduce AM/PM by 1000 ??</a:t>
            </a:r>
            <a:endParaRPr lang="fr-FR" sz="3000" b="1" i="1">
              <a:solidFill>
                <a:srgbClr val="FF0000"/>
              </a:solidFill>
            </a:endParaRPr>
          </a:p>
        </p:txBody>
      </p:sp>
      <p:sp>
        <p:nvSpPr>
          <p:cNvPr id="1214" name="Text Box 49"/>
          <p:cNvSpPr txBox="1">
            <a:spLocks noChangeArrowheads="1"/>
          </p:cNvSpPr>
          <p:nvPr/>
        </p:nvSpPr>
        <p:spPr bwMode="auto">
          <a:xfrm>
            <a:off x="1404938" y="40630475"/>
            <a:ext cx="5111750" cy="10064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defTabSz="4184650"/>
            <a:r>
              <a:rPr lang="en-US" sz="2400" b="1" i="1" u="sng">
                <a:solidFill>
                  <a:srgbClr val="FF0000"/>
                </a:solidFill>
              </a:rPr>
              <a:t>Convergence</a:t>
            </a:r>
            <a:r>
              <a:rPr lang="en-US" sz="2800" b="1" i="1" u="sng">
                <a:solidFill>
                  <a:srgbClr val="FF0000"/>
                </a:solidFill>
              </a:rPr>
              <a:t>: 86 %</a:t>
            </a:r>
            <a:r>
              <a:rPr lang="en-US" sz="3200" b="1" i="1" u="sng">
                <a:solidFill>
                  <a:srgbClr val="FF0000"/>
                </a:solidFill>
              </a:rPr>
              <a:t> </a:t>
            </a:r>
            <a:r>
              <a:rPr lang="en-US" sz="2400" b="1" i="1" u="sng">
                <a:solidFill>
                  <a:srgbClr val="FF0000"/>
                </a:solidFill>
              </a:rPr>
              <a:t>(exp. 100%)</a:t>
            </a:r>
          </a:p>
          <a:p>
            <a:pPr defTabSz="4184650"/>
            <a:r>
              <a:rPr lang="en-US" sz="2800" b="1" i="1" u="sng">
                <a:solidFill>
                  <a:srgbClr val="FF0000"/>
                </a:solidFill>
              </a:rPr>
              <a:t>residual systematics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215" name="Text Box 49"/>
          <p:cNvSpPr txBox="1">
            <a:spLocks noChangeArrowheads="1"/>
          </p:cNvSpPr>
          <p:nvPr/>
        </p:nvSpPr>
        <p:spPr bwMode="auto">
          <a:xfrm>
            <a:off x="6251575" y="34544000"/>
            <a:ext cx="3051175" cy="8223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algn="ctr" defTabSz="4184650"/>
            <a:r>
              <a:rPr lang="en-US" sz="2400" b="1" i="1">
                <a:solidFill>
                  <a:srgbClr val="FF0000"/>
                </a:solidFill>
              </a:rPr>
              <a:t>Raw data:</a:t>
            </a:r>
          </a:p>
          <a:p>
            <a:pPr algn="ctr" defTabSz="4184650"/>
            <a:r>
              <a:rPr lang="en-US" sz="2400" b="1" i="1">
                <a:solidFill>
                  <a:srgbClr val="FF0000"/>
                </a:solidFill>
              </a:rPr>
              <a:t>large systematics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216" name="Text Box 48"/>
          <p:cNvSpPr txBox="1">
            <a:spLocks noChangeArrowheads="1"/>
          </p:cNvSpPr>
          <p:nvPr/>
        </p:nvSpPr>
        <p:spPr bwMode="auto">
          <a:xfrm>
            <a:off x="2195513" y="33645475"/>
            <a:ext cx="5905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184650"/>
            <a:r>
              <a:rPr lang="en-US" sz="2600" b="1" i="1"/>
              <a:t>using</a:t>
            </a:r>
            <a:r>
              <a:rPr lang="en-US" sz="3000" b="1" i="1"/>
              <a:t> </a:t>
            </a:r>
            <a:r>
              <a:rPr lang="en-US" sz="3000" b="1" i="1" u="sng">
                <a:solidFill>
                  <a:srgbClr val="0000FF"/>
                </a:solidFill>
              </a:rPr>
              <a:t>electrical demodulation</a:t>
            </a:r>
            <a:r>
              <a:rPr lang="en-US" sz="3000" b="1" i="1"/>
              <a:t> </a:t>
            </a:r>
          </a:p>
          <a:p>
            <a:pPr algn="ctr" defTabSz="4184650"/>
            <a:r>
              <a:rPr lang="en-US" sz="3000" b="1" i="1"/>
              <a:t>(</a:t>
            </a:r>
            <a:r>
              <a:rPr lang="en-US" sz="2600" b="1" i="1"/>
              <a:t>PhD detects </a:t>
            </a:r>
            <a:r>
              <a:rPr lang="en-US" sz="3000" b="1" i="1">
                <a:solidFill>
                  <a:srgbClr val="0000FF"/>
                </a:solidFill>
              </a:rPr>
              <a:t>20 GHz</a:t>
            </a:r>
            <a:r>
              <a:rPr lang="en-US" sz="2600" b="1" i="1"/>
              <a:t> modulation</a:t>
            </a:r>
            <a:r>
              <a:rPr lang="en-US" sz="3000" b="1" i="1"/>
              <a:t>) </a:t>
            </a:r>
            <a:endParaRPr lang="en-US" sz="3000" i="1"/>
          </a:p>
        </p:txBody>
      </p:sp>
      <p:sp>
        <p:nvSpPr>
          <p:cNvPr id="1217" name="Rectangle 186"/>
          <p:cNvSpPr>
            <a:spLocks noChangeArrowheads="1"/>
          </p:cNvSpPr>
          <p:nvPr/>
        </p:nvSpPr>
        <p:spPr bwMode="auto">
          <a:xfrm>
            <a:off x="18110200" y="22385338"/>
            <a:ext cx="1727200" cy="2174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4184650"/>
            <a:endParaRPr lang="fr-FR"/>
          </a:p>
        </p:txBody>
      </p:sp>
      <p:sp>
        <p:nvSpPr>
          <p:cNvPr id="1218" name="Text Box 49"/>
          <p:cNvSpPr txBox="1">
            <a:spLocks noChangeArrowheads="1"/>
          </p:cNvSpPr>
          <p:nvPr/>
        </p:nvSpPr>
        <p:spPr bwMode="auto">
          <a:xfrm>
            <a:off x="17102138" y="22221825"/>
            <a:ext cx="3816350" cy="334963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184650"/>
            <a:r>
              <a:rPr lang="en-US" sz="2200" b="1">
                <a:solidFill>
                  <a:srgbClr val="009900"/>
                </a:solidFill>
              </a:rPr>
              <a:t>Stationary AM/PM coupling</a:t>
            </a:r>
          </a:p>
        </p:txBody>
      </p:sp>
      <p:sp>
        <p:nvSpPr>
          <p:cNvPr id="1219" name="Text Box 49"/>
          <p:cNvSpPr txBox="1">
            <a:spLocks noChangeArrowheads="1"/>
          </p:cNvSpPr>
          <p:nvPr/>
        </p:nvSpPr>
        <p:spPr bwMode="auto">
          <a:xfrm>
            <a:off x="485775" y="26566813"/>
            <a:ext cx="6408738" cy="411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 defTabSz="4184650"/>
            <a:r>
              <a:rPr lang="en-US" sz="2200" b="1"/>
              <a:t>Length measurement, shifted by 7.492717 m</a:t>
            </a:r>
          </a:p>
        </p:txBody>
      </p:sp>
      <p:sp>
        <p:nvSpPr>
          <p:cNvPr id="1220" name="Text Box 49"/>
          <p:cNvSpPr txBox="1">
            <a:spLocks noChangeArrowheads="1"/>
          </p:cNvSpPr>
          <p:nvPr/>
        </p:nvSpPr>
        <p:spPr bwMode="auto">
          <a:xfrm>
            <a:off x="8591550" y="26546175"/>
            <a:ext cx="5903913" cy="411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 defTabSz="4184650"/>
            <a:r>
              <a:rPr lang="en-US" sz="2200" b="1"/>
              <a:t>Allan deviation of measurement noise</a:t>
            </a:r>
          </a:p>
        </p:txBody>
      </p:sp>
      <p:sp>
        <p:nvSpPr>
          <p:cNvPr id="1221" name="Text Box 48"/>
          <p:cNvSpPr txBox="1">
            <a:spLocks noChangeArrowheads="1"/>
          </p:cNvSpPr>
          <p:nvPr/>
        </p:nvSpPr>
        <p:spPr bwMode="auto">
          <a:xfrm>
            <a:off x="11990388" y="33567688"/>
            <a:ext cx="624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184650"/>
            <a:r>
              <a:rPr lang="en-US" sz="2600" b="1" i="1"/>
              <a:t>using</a:t>
            </a:r>
            <a:r>
              <a:rPr lang="en-US" sz="3000" b="1" i="1"/>
              <a:t>  </a:t>
            </a:r>
            <a:r>
              <a:rPr lang="en-US" sz="3000" b="1" i="1" u="sng">
                <a:solidFill>
                  <a:srgbClr val="0000FF"/>
                </a:solidFill>
              </a:rPr>
              <a:t>optical demodulation</a:t>
            </a:r>
            <a:r>
              <a:rPr lang="en-US" sz="3000" b="1" i="1"/>
              <a:t> </a:t>
            </a:r>
          </a:p>
          <a:p>
            <a:pPr algn="ctr" defTabSz="4184650"/>
            <a:r>
              <a:rPr lang="en-US" sz="3000" b="1" i="1"/>
              <a:t>(</a:t>
            </a:r>
            <a:r>
              <a:rPr lang="en-US" sz="2600" b="1" i="1"/>
              <a:t>PhD detects </a:t>
            </a:r>
            <a:r>
              <a:rPr lang="en-US" sz="3000" b="1" i="1">
                <a:solidFill>
                  <a:srgbClr val="0000FF"/>
                </a:solidFill>
              </a:rPr>
              <a:t>20 MHz</a:t>
            </a:r>
            <a:r>
              <a:rPr lang="en-US" sz="3000" b="1" i="1"/>
              <a:t> </a:t>
            </a:r>
            <a:r>
              <a:rPr lang="en-US" sz="2600" b="1" i="1"/>
              <a:t>modulation</a:t>
            </a:r>
            <a:r>
              <a:rPr lang="en-US" sz="3000" b="1" i="1"/>
              <a:t>) </a:t>
            </a:r>
            <a:endParaRPr lang="en-US" sz="3000" i="1"/>
          </a:p>
        </p:txBody>
      </p:sp>
      <p:sp>
        <p:nvSpPr>
          <p:cNvPr id="1222" name="Text Box 49"/>
          <p:cNvSpPr txBox="1">
            <a:spLocks noChangeArrowheads="1"/>
          </p:cNvSpPr>
          <p:nvPr/>
        </p:nvSpPr>
        <p:spPr bwMode="auto">
          <a:xfrm>
            <a:off x="11249025" y="40917813"/>
            <a:ext cx="5680075" cy="10064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defTabSz="4184650"/>
            <a:r>
              <a:rPr lang="en-US" sz="2400" b="1" i="1" u="sng">
                <a:solidFill>
                  <a:srgbClr val="FF0000"/>
                </a:solidFill>
              </a:rPr>
              <a:t>Convergence</a:t>
            </a:r>
            <a:r>
              <a:rPr lang="en-US" sz="2800" b="1" i="1" u="sng">
                <a:solidFill>
                  <a:srgbClr val="FF0000"/>
                </a:solidFill>
              </a:rPr>
              <a:t>: 92 % </a:t>
            </a:r>
            <a:r>
              <a:rPr lang="en-US" sz="3200" b="1" i="1" u="sng">
                <a:solidFill>
                  <a:srgbClr val="FF0000"/>
                </a:solidFill>
              </a:rPr>
              <a:t> </a:t>
            </a:r>
            <a:r>
              <a:rPr lang="en-US" sz="2400" b="1" i="1" u="sng">
                <a:solidFill>
                  <a:srgbClr val="FF0000"/>
                </a:solidFill>
              </a:rPr>
              <a:t>(exp. 93.5%)</a:t>
            </a:r>
          </a:p>
          <a:p>
            <a:pPr defTabSz="4184650"/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223" name="Text Box 49"/>
          <p:cNvSpPr txBox="1">
            <a:spLocks noChangeArrowheads="1"/>
          </p:cNvSpPr>
          <p:nvPr/>
        </p:nvSpPr>
        <p:spPr bwMode="auto">
          <a:xfrm>
            <a:off x="13646150" y="38673088"/>
            <a:ext cx="5329238" cy="10064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defTabSz="4184650"/>
            <a:r>
              <a:rPr lang="en-US" sz="3600" b="1" i="1" u="sng">
                <a:solidFill>
                  <a:srgbClr val="FF0000"/>
                </a:solidFill>
              </a:rPr>
              <a:t>2</a:t>
            </a:r>
            <a:r>
              <a:rPr lang="en-US" sz="2400" b="1" i="1" u="sng">
                <a:solidFill>
                  <a:srgbClr val="FF0000"/>
                </a:solidFill>
              </a:rPr>
              <a:t> corrections:</a:t>
            </a:r>
            <a:r>
              <a:rPr lang="en-US" sz="2400" b="1">
                <a:solidFill>
                  <a:srgbClr val="FF0000"/>
                </a:solidFill>
              </a:rPr>
              <a:t>   </a:t>
            </a:r>
            <a:r>
              <a:rPr lang="en-US" sz="2000" b="1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2400" b="1">
                <a:solidFill>
                  <a:srgbClr val="FF0000"/>
                </a:solidFill>
              </a:rPr>
              <a:t> cross-talk</a:t>
            </a:r>
          </a:p>
          <a:p>
            <a:pPr defTabSz="4184650"/>
            <a:r>
              <a:rPr lang="en-US" sz="2000" b="1">
                <a:solidFill>
                  <a:srgbClr val="FF0000"/>
                </a:solidFill>
                <a:sym typeface="Wingdings" pitchFamily="2" charset="2"/>
              </a:rPr>
              <a:t>                                 </a:t>
            </a:r>
            <a:r>
              <a:rPr lang="en-US" sz="2400" b="1">
                <a:solidFill>
                  <a:srgbClr val="FF0000"/>
                </a:solidFill>
              </a:rPr>
              <a:t> stationary AM/PM </a:t>
            </a:r>
          </a:p>
        </p:txBody>
      </p:sp>
      <p:sp>
        <p:nvSpPr>
          <p:cNvPr id="1224" name="Text Box 49"/>
          <p:cNvSpPr txBox="1">
            <a:spLocks noChangeArrowheads="1"/>
          </p:cNvSpPr>
          <p:nvPr/>
        </p:nvSpPr>
        <p:spPr bwMode="auto">
          <a:xfrm>
            <a:off x="17462500" y="34755138"/>
            <a:ext cx="1571625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defTabSz="4184650"/>
            <a:r>
              <a:rPr lang="en-US" sz="2400" b="1" i="1">
                <a:solidFill>
                  <a:srgbClr val="FF0000"/>
                </a:solidFill>
              </a:rPr>
              <a:t>Raw data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225" name="Rectangle 235"/>
          <p:cNvSpPr>
            <a:spLocks noChangeArrowheads="1"/>
          </p:cNvSpPr>
          <p:nvPr/>
        </p:nvSpPr>
        <p:spPr bwMode="auto">
          <a:xfrm>
            <a:off x="16454438" y="9766300"/>
            <a:ext cx="2519362" cy="1008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26" name="Rectangle 172"/>
          <p:cNvSpPr>
            <a:spLocks noChangeArrowheads="1"/>
          </p:cNvSpPr>
          <p:nvPr/>
        </p:nvSpPr>
        <p:spPr bwMode="auto">
          <a:xfrm rot="1712784" flipH="1">
            <a:off x="27038300" y="23622000"/>
            <a:ext cx="3311525" cy="950913"/>
          </a:xfrm>
          <a:prstGeom prst="rect">
            <a:avLst/>
          </a:prstGeom>
          <a:solidFill>
            <a:schemeClr val="accent1">
              <a:alpha val="65881"/>
            </a:schemeClr>
          </a:solidFill>
          <a:ln w="88900" cmpd="dbl" algn="ctr">
            <a:solidFill>
              <a:schemeClr val="tx1">
                <a:alpha val="3098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 defTabSz="4184650"/>
            <a:r>
              <a:rPr lang="en-GB" sz="3000" b="1" i="1">
                <a:solidFill>
                  <a:srgbClr val="FF0000"/>
                </a:solidFill>
              </a:rPr>
              <a:t>Thermal effects</a:t>
            </a:r>
          </a:p>
          <a:p>
            <a:pPr algn="ctr" defTabSz="4184650"/>
            <a:r>
              <a:rPr lang="en-US" sz="2200" b="1" i="1" u="sng"/>
              <a:t>µs &amp; ms time scales</a:t>
            </a:r>
            <a:endParaRPr lang="fr-FR" sz="2200" b="1" i="1" u="sng"/>
          </a:p>
        </p:txBody>
      </p:sp>
      <p:sp>
        <p:nvSpPr>
          <p:cNvPr id="1227" name="Rectangle 242"/>
          <p:cNvSpPr>
            <a:spLocks noChangeArrowheads="1"/>
          </p:cNvSpPr>
          <p:nvPr/>
        </p:nvSpPr>
        <p:spPr bwMode="auto">
          <a:xfrm>
            <a:off x="7524750" y="26444575"/>
            <a:ext cx="7272338" cy="5905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3200" b="1"/>
          </a:p>
          <a:p>
            <a:endParaRPr lang="fr-FR" sz="3200" b="1"/>
          </a:p>
          <a:p>
            <a:endParaRPr lang="fr-FR" sz="3200" b="1"/>
          </a:p>
          <a:p>
            <a:r>
              <a:rPr lang="fr-FR" sz="3200" b="1"/>
              <a:t> 200 pm at 135 µs (expected 150 pm)</a:t>
            </a:r>
          </a:p>
          <a:p>
            <a:r>
              <a:rPr lang="fr-FR" sz="3200" b="1"/>
              <a:t> 10 pm expected @ 43 ms</a:t>
            </a:r>
          </a:p>
        </p:txBody>
      </p:sp>
      <p:sp>
        <p:nvSpPr>
          <p:cNvPr id="1228" name="Rectangle 243"/>
          <p:cNvSpPr>
            <a:spLocks noChangeArrowheads="1"/>
          </p:cNvSpPr>
          <p:nvPr/>
        </p:nvSpPr>
        <p:spPr bwMode="auto">
          <a:xfrm>
            <a:off x="7596188" y="29035375"/>
            <a:ext cx="7273925" cy="2162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29" name="Rectangle 244"/>
          <p:cNvSpPr>
            <a:spLocks noChangeArrowheads="1"/>
          </p:cNvSpPr>
          <p:nvPr/>
        </p:nvSpPr>
        <p:spPr bwMode="auto">
          <a:xfrm>
            <a:off x="20486688" y="32926338"/>
            <a:ext cx="9432925" cy="93614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sz="10000">
                <a:latin typeface="Viner Hand ITC" pitchFamily="66" charset="0"/>
              </a:rPr>
              <a:t>   conclusions</a:t>
            </a:r>
            <a:endParaRPr lang="fr-FR"/>
          </a:p>
          <a:p>
            <a:r>
              <a:rPr lang="fr-FR" sz="3600" b="1"/>
              <a:t>    Complex signal... </a:t>
            </a:r>
          </a:p>
          <a:p>
            <a:r>
              <a:rPr lang="fr-FR" sz="3600" b="1"/>
              <a:t>        ...with strong signature, </a:t>
            </a:r>
          </a:p>
          <a:p>
            <a:r>
              <a:rPr lang="fr-FR" sz="3600" b="1"/>
              <a:t>        helps identification of systematics</a:t>
            </a:r>
          </a:p>
          <a:p>
            <a:r>
              <a:rPr lang="fr-FR" sz="3600" b="1"/>
              <a:t>    Accuracy not yet tested, (expected: nm)</a:t>
            </a:r>
          </a:p>
          <a:p>
            <a:r>
              <a:rPr lang="fr-FR" sz="3600" b="1"/>
              <a:t>	but 200</a:t>
            </a:r>
            <a:r>
              <a:rPr lang="fr-FR" sz="1800" b="1"/>
              <a:t> </a:t>
            </a:r>
            <a:r>
              <a:rPr lang="fr-FR" sz="3600" b="1"/>
              <a:t>pm resolution @ 150</a:t>
            </a:r>
            <a:r>
              <a:rPr lang="fr-FR" sz="1500" b="1"/>
              <a:t> </a:t>
            </a:r>
            <a:r>
              <a:rPr lang="fr-FR" sz="3600" b="1"/>
              <a:t>µs,</a:t>
            </a:r>
          </a:p>
          <a:p>
            <a:r>
              <a:rPr lang="fr-FR" sz="3600" b="1"/>
              <a:t>	improves as 1/</a:t>
            </a:r>
            <a:r>
              <a:rPr lang="fr-FR" sz="3600" b="1">
                <a:sym typeface="Symbol" pitchFamily="18" charset="2"/>
              </a:rPr>
              <a:t></a:t>
            </a:r>
          </a:p>
          <a:p>
            <a:r>
              <a:rPr lang="fr-FR" sz="3600" b="1"/>
              <a:t>    Solution has been found to AM-to-PM</a:t>
            </a:r>
          </a:p>
          <a:p>
            <a:r>
              <a:rPr lang="fr-FR" sz="3600" b="1"/>
              <a:t>    No femtosecond laser</a:t>
            </a:r>
          </a:p>
          <a:p>
            <a:r>
              <a:rPr lang="fr-FR" sz="3600" b="1"/>
              <a:t>    Update rate 50</a:t>
            </a:r>
            <a:r>
              <a:rPr lang="fr-FR" sz="1500" b="1"/>
              <a:t> </a:t>
            </a:r>
            <a:r>
              <a:rPr lang="fr-FR" sz="3600" b="1"/>
              <a:t>ms, possibly 150</a:t>
            </a:r>
            <a:r>
              <a:rPr lang="fr-FR" sz="1500" b="1"/>
              <a:t> </a:t>
            </a:r>
            <a:r>
              <a:rPr lang="fr-FR" sz="3600" b="1"/>
              <a:t>µs</a:t>
            </a:r>
          </a:p>
          <a:p>
            <a:r>
              <a:rPr lang="fr-FR" sz="3600" b="1"/>
              <a:t> </a:t>
            </a:r>
          </a:p>
          <a:p>
            <a:r>
              <a:rPr lang="fr-FR" sz="3600" b="1"/>
              <a:t>     </a:t>
            </a:r>
            <a:r>
              <a:rPr lang="fr-FR" sz="2800"/>
              <a:t>Phung et al </a:t>
            </a:r>
            <a:r>
              <a:rPr lang="fr-FR" sz="2800" i="1"/>
              <a:t>Opt. Lett.</a:t>
            </a:r>
            <a:r>
              <a:rPr lang="fr-FR" sz="2800"/>
              <a:t> </a:t>
            </a:r>
            <a:r>
              <a:rPr lang="fr-FR" sz="2800" b="1"/>
              <a:t>38</a:t>
            </a:r>
            <a:r>
              <a:rPr lang="fr-FR" sz="2800"/>
              <a:t>(2013) p. 281</a:t>
            </a:r>
          </a:p>
          <a:p>
            <a:r>
              <a:rPr lang="fr-FR" sz="2800"/>
              <a:t>      Phung et al, </a:t>
            </a:r>
            <a:r>
              <a:rPr lang="fr-FR" sz="2800" i="1"/>
              <a:t>Meas. Sci. Technol.</a:t>
            </a:r>
            <a:r>
              <a:rPr lang="fr-FR" sz="2800"/>
              <a:t> (submitted)</a:t>
            </a:r>
          </a:p>
        </p:txBody>
      </p:sp>
      <p:sp>
        <p:nvSpPr>
          <p:cNvPr id="1230" name="Rectangle 246"/>
          <p:cNvSpPr>
            <a:spLocks noChangeArrowheads="1"/>
          </p:cNvSpPr>
          <p:nvPr/>
        </p:nvSpPr>
        <p:spPr bwMode="auto">
          <a:xfrm>
            <a:off x="8532813" y="27090688"/>
            <a:ext cx="43942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000"/>
              <a:t>acoustic perturbations </a:t>
            </a:r>
          </a:p>
          <a:p>
            <a:pPr algn="ctr"/>
            <a:r>
              <a:rPr lang="fr-FR" sz="3000"/>
              <a:t>of the 7.5 m optical path</a:t>
            </a:r>
          </a:p>
        </p:txBody>
      </p:sp>
      <p:sp>
        <p:nvSpPr>
          <p:cNvPr id="1231" name="Oval 247"/>
          <p:cNvSpPr>
            <a:spLocks noChangeArrowheads="1"/>
          </p:cNvSpPr>
          <p:nvPr/>
        </p:nvSpPr>
        <p:spPr bwMode="auto">
          <a:xfrm>
            <a:off x="8172450" y="27020838"/>
            <a:ext cx="5040313" cy="14398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32" name="Line 248"/>
          <p:cNvSpPr>
            <a:spLocks noChangeShapeType="1"/>
          </p:cNvSpPr>
          <p:nvPr/>
        </p:nvSpPr>
        <p:spPr bwMode="auto">
          <a:xfrm flipH="1">
            <a:off x="6084888" y="27741563"/>
            <a:ext cx="2087562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233" name="Text Box 48"/>
          <p:cNvSpPr txBox="1">
            <a:spLocks noChangeArrowheads="1"/>
          </p:cNvSpPr>
          <p:nvPr/>
        </p:nvSpPr>
        <p:spPr bwMode="auto">
          <a:xfrm>
            <a:off x="466725" y="18788063"/>
            <a:ext cx="10874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84650"/>
            <a:r>
              <a:rPr lang="en-US" sz="2400" b="1" i="1"/>
              <a:t>2</a:t>
            </a:r>
            <a:r>
              <a:rPr lang="el-GR" sz="2400" b="1" i="1"/>
              <a:t>π</a:t>
            </a:r>
            <a:r>
              <a:rPr lang="en-US" sz="2400" b="1" i="1"/>
              <a:t>c/</a:t>
            </a:r>
            <a:r>
              <a:rPr lang="en-US" sz="2400" b="1" i="1">
                <a:sym typeface="Symbol" pitchFamily="18" charset="2"/>
              </a:rPr>
              <a:t> </a:t>
            </a:r>
            <a:r>
              <a:rPr lang="en-US" sz="2400" b="1">
                <a:sym typeface="Symbol" pitchFamily="18" charset="2"/>
              </a:rPr>
              <a:t>= , "synthetic wavelength",  15 mm</a:t>
            </a:r>
          </a:p>
          <a:p>
            <a:pPr defTabSz="4184650"/>
            <a:r>
              <a:rPr lang="en-US" sz="2400" b="1" i="1"/>
              <a:t>2</a:t>
            </a:r>
            <a:r>
              <a:rPr lang="el-GR" sz="2400" b="1" i="1"/>
              <a:t>π</a:t>
            </a:r>
            <a:r>
              <a:rPr lang="en-US" sz="2400" b="1" i="1"/>
              <a:t>c/</a:t>
            </a:r>
            <a:r>
              <a:rPr lang="en-US" sz="2400" b="1" i="1">
                <a:sym typeface="Symbol" pitchFamily="18" charset="2"/>
              </a:rPr>
              <a:t> </a:t>
            </a:r>
            <a:r>
              <a:rPr lang="en-US" sz="2400" b="1">
                <a:sym typeface="Symbol" pitchFamily="18" charset="2"/>
              </a:rPr>
              <a:t>= , optical wavelength, 1.55 µm </a:t>
            </a:r>
            <a:endParaRPr lang="en-US" sz="2400" b="1"/>
          </a:p>
        </p:txBody>
      </p:sp>
      <p:sp>
        <p:nvSpPr>
          <p:cNvPr id="1234" name="Text Box 48"/>
          <p:cNvSpPr txBox="1">
            <a:spLocks noChangeArrowheads="1"/>
          </p:cNvSpPr>
          <p:nvPr/>
        </p:nvSpPr>
        <p:spPr bwMode="auto">
          <a:xfrm>
            <a:off x="16764000" y="7218363"/>
            <a:ext cx="2209800" cy="422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0">
            <a:spAutoFit/>
          </a:bodyPr>
          <a:lstStyle/>
          <a:p>
            <a:pPr algn="ctr" defTabSz="4184650"/>
            <a:r>
              <a:rPr lang="en-US" sz="4000" b="1" baseline="-25000"/>
              <a:t>Collimator</a:t>
            </a:r>
            <a:endParaRPr lang="en-US" sz="5400" i="1" baseline="-25000">
              <a:latin typeface="Viner Hand ITC" pitchFamily="66" charset="0"/>
            </a:endParaRPr>
          </a:p>
        </p:txBody>
      </p:sp>
      <p:sp>
        <p:nvSpPr>
          <p:cNvPr id="1235" name="Text Box 48"/>
          <p:cNvSpPr txBox="1">
            <a:spLocks noChangeArrowheads="1"/>
          </p:cNvSpPr>
          <p:nvPr/>
        </p:nvSpPr>
        <p:spPr bwMode="auto">
          <a:xfrm>
            <a:off x="27014488" y="7218363"/>
            <a:ext cx="2209800" cy="422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0">
            <a:spAutoFit/>
          </a:bodyPr>
          <a:lstStyle/>
          <a:p>
            <a:pPr algn="ctr" defTabSz="4184650"/>
            <a:r>
              <a:rPr lang="en-US" sz="4000" b="1" baseline="-25000"/>
              <a:t>Collimator</a:t>
            </a:r>
            <a:endParaRPr lang="en-US" sz="5400" i="1" baseline="-25000">
              <a:latin typeface="Viner Hand ITC" pitchFamily="66" charset="0"/>
            </a:endParaRPr>
          </a:p>
        </p:txBody>
      </p:sp>
      <p:pic>
        <p:nvPicPr>
          <p:cNvPr id="1236" name="Picture 254" descr="logo_Artemis_300px-eef2e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24230013" y="2754313"/>
            <a:ext cx="460851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7" name="Rectangle 255"/>
          <p:cNvSpPr>
            <a:spLocks noChangeArrowheads="1"/>
          </p:cNvSpPr>
          <p:nvPr/>
        </p:nvSpPr>
        <p:spPr bwMode="auto">
          <a:xfrm>
            <a:off x="24385588" y="37622163"/>
            <a:ext cx="14763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5200" b="1">
                <a:sym typeface="Symbol" pitchFamily="18" charset="2"/>
              </a:rPr>
              <a:t></a:t>
            </a:r>
          </a:p>
        </p:txBody>
      </p:sp>
      <p:sp>
        <p:nvSpPr>
          <p:cNvPr id="1238" name="Line 256"/>
          <p:cNvSpPr>
            <a:spLocks noChangeShapeType="1"/>
          </p:cNvSpPr>
          <p:nvPr/>
        </p:nvSpPr>
        <p:spPr bwMode="auto">
          <a:xfrm>
            <a:off x="877888" y="28892500"/>
            <a:ext cx="563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239" name="Rectangle 257"/>
          <p:cNvSpPr>
            <a:spLocks noChangeArrowheads="1"/>
          </p:cNvSpPr>
          <p:nvPr/>
        </p:nvSpPr>
        <p:spPr bwMode="auto">
          <a:xfrm>
            <a:off x="1401763" y="28027313"/>
            <a:ext cx="43942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600" b="1"/>
              <a:t>13.5</a:t>
            </a:r>
            <a:r>
              <a:rPr lang="fr-FR" sz="900" b="1"/>
              <a:t> </a:t>
            </a:r>
            <a:r>
              <a:rPr lang="fr-FR" sz="2600" b="1"/>
              <a:t>ms</a:t>
            </a:r>
          </a:p>
        </p:txBody>
      </p:sp>
      <p:sp>
        <p:nvSpPr>
          <p:cNvPr id="1240" name="Line 258"/>
          <p:cNvSpPr>
            <a:spLocks noChangeShapeType="1"/>
          </p:cNvSpPr>
          <p:nvPr/>
        </p:nvSpPr>
        <p:spPr bwMode="auto">
          <a:xfrm flipV="1">
            <a:off x="1331913" y="37390388"/>
            <a:ext cx="80645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241" name="Rectangle 259"/>
          <p:cNvSpPr>
            <a:spLocks noChangeArrowheads="1"/>
          </p:cNvSpPr>
          <p:nvPr/>
        </p:nvSpPr>
        <p:spPr bwMode="auto">
          <a:xfrm>
            <a:off x="2916238" y="36526788"/>
            <a:ext cx="43942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600" b="1"/>
              <a:t>100 s</a:t>
            </a:r>
          </a:p>
        </p:txBody>
      </p:sp>
      <p:sp>
        <p:nvSpPr>
          <p:cNvPr id="1242" name="Line 260"/>
          <p:cNvSpPr>
            <a:spLocks noChangeShapeType="1"/>
          </p:cNvSpPr>
          <p:nvPr/>
        </p:nvSpPr>
        <p:spPr bwMode="auto">
          <a:xfrm flipV="1">
            <a:off x="11053763" y="37317363"/>
            <a:ext cx="80645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243" name="Rectangle 261"/>
          <p:cNvSpPr>
            <a:spLocks noChangeArrowheads="1"/>
          </p:cNvSpPr>
          <p:nvPr/>
        </p:nvSpPr>
        <p:spPr bwMode="auto">
          <a:xfrm>
            <a:off x="12838113" y="36453763"/>
            <a:ext cx="43942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600" b="1"/>
              <a:t>100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846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846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20426</TotalTime>
  <Words>499</Words>
  <Application>Microsoft Office PowerPoint</Application>
  <PresentationFormat>Personnalisé</PresentationFormat>
  <Paragraphs>109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Times New Roman</vt:lpstr>
      <vt:lpstr>Symbol</vt:lpstr>
      <vt:lpstr>Viner Hand ITC</vt:lpstr>
      <vt:lpstr>Wingdings</vt:lpstr>
      <vt:lpstr>Modèle par défaut</vt:lpstr>
      <vt:lpstr>Equation</vt:lpstr>
      <vt:lpstr>Diapositive 1</vt:lpstr>
    </vt:vector>
  </TitlesOfParts>
  <Company>O.C.A.  Nice  FRANCE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courde</dc:creator>
  <cp:lastModifiedBy>lintz</cp:lastModifiedBy>
  <cp:revision>532</cp:revision>
  <dcterms:created xsi:type="dcterms:W3CDTF">2009-05-08T14:38:53Z</dcterms:created>
  <dcterms:modified xsi:type="dcterms:W3CDTF">2013-10-11T10:04:16Z</dcterms:modified>
</cp:coreProperties>
</file>